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69" r:id="rId4"/>
    <p:sldId id="277" r:id="rId5"/>
    <p:sldId id="275" r:id="rId6"/>
    <p:sldId id="271" r:id="rId7"/>
    <p:sldId id="266" r:id="rId8"/>
  </p:sldIdLst>
  <p:sldSz cx="9144000" cy="6858000" type="screen4x3"/>
  <p:notesSz cx="7104063" cy="10234613"/>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4B4B"/>
    <a:srgbClr val="FF5353"/>
    <a:srgbClr val="FF5D5D"/>
    <a:srgbClr val="FF6565"/>
    <a:srgbClr val="FF3300"/>
    <a:srgbClr val="FF6600"/>
    <a:srgbClr val="CC6600"/>
    <a:srgbClr val="2D5EC1"/>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54" autoAdjust="0"/>
  </p:normalViewPr>
  <p:slideViewPr>
    <p:cSldViewPr showGuides="1">
      <p:cViewPr>
        <p:scale>
          <a:sx n="75" d="100"/>
          <a:sy n="75" d="100"/>
        </p:scale>
        <p:origin x="-2664"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4023203"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4023203"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lgn="r">
              <a:defRPr>
                <a:solidFill>
                  <a:schemeClr val="tx1"/>
                </a:solidFill>
                <a:latin typeface="Arial" charset="0"/>
              </a:defRPr>
            </a:lvl1pPr>
          </a:lstStyle>
          <a:p>
            <a:fld id="{99218EA8-A052-4376-A9E6-8A74BBF6E6D3}" type="slidenum">
              <a:rPr lang="en-GB" altLang="en-US"/>
              <a:pPr/>
              <a:t>‹#›</a:t>
            </a:fld>
            <a:endParaRPr lang="en-GB" altLang="en-US"/>
          </a:p>
        </p:txBody>
      </p:sp>
    </p:spTree>
    <p:extLst>
      <p:ext uri="{BB962C8B-B14F-4D97-AF65-F5344CB8AC3E}">
        <p14:creationId xmlns:p14="http://schemas.microsoft.com/office/powerpoint/2010/main" val="266204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4023203" y="0"/>
            <a:ext cx="3079202" cy="51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95363"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10075" y="4861155"/>
            <a:ext cx="5683914"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4023203" y="9720673"/>
            <a:ext cx="3079202" cy="51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96" tIns="47398" rIns="94796" bIns="47398" numCol="1" anchor="b" anchorCtr="0" compatLnSpc="1">
            <a:prstTxWarp prst="textNoShape">
              <a:avLst/>
            </a:prstTxWarp>
          </a:bodyPr>
          <a:lstStyle>
            <a:lvl1pPr algn="r">
              <a:defRPr>
                <a:solidFill>
                  <a:schemeClr val="tx1"/>
                </a:solidFill>
                <a:latin typeface="Arial" charset="0"/>
              </a:defRPr>
            </a:lvl1pPr>
          </a:lstStyle>
          <a:p>
            <a:fld id="{508D4820-02FB-441A-AFF8-95AFDF258770}" type="slidenum">
              <a:rPr lang="en-GB" altLang="en-US"/>
              <a:pPr/>
              <a:t>‹#›</a:t>
            </a:fld>
            <a:endParaRPr lang="en-GB" altLang="en-US"/>
          </a:p>
        </p:txBody>
      </p:sp>
    </p:spTree>
    <p:extLst>
      <p:ext uri="{BB962C8B-B14F-4D97-AF65-F5344CB8AC3E}">
        <p14:creationId xmlns:p14="http://schemas.microsoft.com/office/powerpoint/2010/main" val="20963260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8D4820-02FB-441A-AFF8-95AFDF258770}" type="slidenum">
              <a:rPr lang="en-GB" altLang="en-US" smtClean="0"/>
              <a:pPr/>
              <a:t>1</a:t>
            </a:fld>
            <a:endParaRPr lang="en-GB" altLang="en-US" dirty="0"/>
          </a:p>
        </p:txBody>
      </p:sp>
    </p:spTree>
    <p:extLst>
      <p:ext uri="{BB962C8B-B14F-4D97-AF65-F5344CB8AC3E}">
        <p14:creationId xmlns:p14="http://schemas.microsoft.com/office/powerpoint/2010/main" val="92452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08D4820-02FB-441A-AFF8-95AFDF258770}" type="slidenum">
              <a:rPr lang="en-GB" altLang="en-US" smtClean="0"/>
              <a:pPr/>
              <a:t>2</a:t>
            </a:fld>
            <a:endParaRPr lang="en-GB" altLang="en-US"/>
          </a:p>
        </p:txBody>
      </p:sp>
    </p:spTree>
    <p:extLst>
      <p:ext uri="{BB962C8B-B14F-4D97-AF65-F5344CB8AC3E}">
        <p14:creationId xmlns:p14="http://schemas.microsoft.com/office/powerpoint/2010/main" val="264987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508D4820-02FB-441A-AFF8-95AFDF258770}" type="slidenum">
              <a:rPr lang="en-GB" altLang="en-US" smtClean="0"/>
              <a:pPr/>
              <a:t>7</a:t>
            </a:fld>
            <a:endParaRPr lang="en-GB" altLang="en-US"/>
          </a:p>
        </p:txBody>
      </p:sp>
    </p:spTree>
    <p:extLst>
      <p:ext uri="{BB962C8B-B14F-4D97-AF65-F5344CB8AC3E}">
        <p14:creationId xmlns:p14="http://schemas.microsoft.com/office/powerpoint/2010/main" val="162876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F65B7942-2A3F-47EE-B5A2-86F3C66C6091}"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F423F7A-8991-4C99-B7E5-2E1B4771FD0A}" type="slidenum">
              <a:rPr lang="en-GB" altLang="en-US"/>
              <a:pPr/>
              <a:t>‹#›</a:t>
            </a:fld>
            <a:endParaRPr lang="en-GB" altLang="en-US"/>
          </a:p>
        </p:txBody>
      </p:sp>
    </p:spTree>
    <p:extLst>
      <p:ext uri="{BB962C8B-B14F-4D97-AF65-F5344CB8AC3E}">
        <p14:creationId xmlns:p14="http://schemas.microsoft.com/office/powerpoint/2010/main" val="263960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3A2975B-A5BE-4529-8ABC-7AE722F61428}" type="slidenum">
              <a:rPr lang="en-GB" altLang="en-US"/>
              <a:pPr/>
              <a:t>‹#›</a:t>
            </a:fld>
            <a:endParaRPr lang="en-GB" altLang="en-US"/>
          </a:p>
        </p:txBody>
      </p:sp>
    </p:spTree>
    <p:extLst>
      <p:ext uri="{BB962C8B-B14F-4D97-AF65-F5344CB8AC3E}">
        <p14:creationId xmlns:p14="http://schemas.microsoft.com/office/powerpoint/2010/main" val="109251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ytuł i zawartość">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ED78CF4-6107-40A9-B34E-6D6102224780}" type="datetime1">
              <a:rPr lang="pl-PL"/>
              <a:pPr>
                <a:defRPr/>
              </a:pPr>
              <a:t>03.12.2018</a:t>
            </a:fld>
            <a:endParaRPr lang="pl-PL"/>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pl-PL"/>
          </a:p>
        </p:txBody>
      </p:sp>
      <p:sp>
        <p:nvSpPr>
          <p:cNvPr id="4"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076A04A-C59C-424E-A8A8-8084CD4B273D}" type="slidenum">
              <a:rPr lang="pl-PL" altLang="pl-PL"/>
              <a:pPr>
                <a:defRPr/>
              </a:pPr>
              <a:t>‹#›</a:t>
            </a:fld>
            <a:endParaRPr lang="pl-PL" altLang="pl-PL"/>
          </a:p>
        </p:txBody>
      </p:sp>
      <p:sp>
        <p:nvSpPr>
          <p:cNvPr id="5" name="Prostokąt 4"/>
          <p:cNvSpPr/>
          <p:nvPr userDrawn="1"/>
        </p:nvSpPr>
        <p:spPr>
          <a:xfrm>
            <a:off x="0" y="0"/>
            <a:ext cx="9144000" cy="1136469"/>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spTree>
    <p:extLst>
      <p:ext uri="{BB962C8B-B14F-4D97-AF65-F5344CB8AC3E}">
        <p14:creationId xmlns:p14="http://schemas.microsoft.com/office/powerpoint/2010/main" val="392237156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AC8AEA0-0677-468B-B1D4-23CB9142C778}" type="slidenum">
              <a:rPr lang="en-GB" altLang="en-US"/>
              <a:pPr/>
              <a:t>‹#›</a:t>
            </a:fld>
            <a:endParaRPr lang="en-GB" altLang="en-US"/>
          </a:p>
        </p:txBody>
      </p:sp>
    </p:spTree>
    <p:extLst>
      <p:ext uri="{BB962C8B-B14F-4D97-AF65-F5344CB8AC3E}">
        <p14:creationId xmlns:p14="http://schemas.microsoft.com/office/powerpoint/2010/main" val="146114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B25C37-DFDE-401F-B0D1-311D3786697A}" type="slidenum">
              <a:rPr lang="en-GB" altLang="en-US"/>
              <a:pPr/>
              <a:t>‹#›</a:t>
            </a:fld>
            <a:endParaRPr lang="en-GB" altLang="en-US"/>
          </a:p>
        </p:txBody>
      </p:sp>
    </p:spTree>
    <p:extLst>
      <p:ext uri="{BB962C8B-B14F-4D97-AF65-F5344CB8AC3E}">
        <p14:creationId xmlns:p14="http://schemas.microsoft.com/office/powerpoint/2010/main" val="159251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DD4EBDB-8329-4C98-A984-AD4CF2140DAC}" type="slidenum">
              <a:rPr lang="en-GB" altLang="en-US"/>
              <a:pPr/>
              <a:t>‹#›</a:t>
            </a:fld>
            <a:endParaRPr lang="en-GB" altLang="en-US"/>
          </a:p>
        </p:txBody>
      </p:sp>
    </p:spTree>
    <p:extLst>
      <p:ext uri="{BB962C8B-B14F-4D97-AF65-F5344CB8AC3E}">
        <p14:creationId xmlns:p14="http://schemas.microsoft.com/office/powerpoint/2010/main" val="375364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F2CF4C7F-CD80-4981-AE3A-B5C96C1E5310}" type="slidenum">
              <a:rPr lang="en-GB" altLang="en-US"/>
              <a:pPr/>
              <a:t>‹#›</a:t>
            </a:fld>
            <a:endParaRPr lang="en-GB" altLang="en-US"/>
          </a:p>
        </p:txBody>
      </p:sp>
    </p:spTree>
    <p:extLst>
      <p:ext uri="{BB962C8B-B14F-4D97-AF65-F5344CB8AC3E}">
        <p14:creationId xmlns:p14="http://schemas.microsoft.com/office/powerpoint/2010/main" val="220007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16F2357-70F1-4052-A554-71CB40702157}" type="slidenum">
              <a:rPr lang="en-GB" altLang="en-US"/>
              <a:pPr/>
              <a:t>‹#›</a:t>
            </a:fld>
            <a:endParaRPr lang="en-GB" altLang="en-US"/>
          </a:p>
        </p:txBody>
      </p:sp>
    </p:spTree>
    <p:extLst>
      <p:ext uri="{BB962C8B-B14F-4D97-AF65-F5344CB8AC3E}">
        <p14:creationId xmlns:p14="http://schemas.microsoft.com/office/powerpoint/2010/main" val="353631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ABF6427-0EB0-4B1F-84AB-CFDB2A1E0059}" type="slidenum">
              <a:rPr lang="en-GB" altLang="en-US"/>
              <a:pPr/>
              <a:t>‹#›</a:t>
            </a:fld>
            <a:endParaRPr lang="en-GB" altLang="en-US"/>
          </a:p>
        </p:txBody>
      </p:sp>
    </p:spTree>
    <p:extLst>
      <p:ext uri="{BB962C8B-B14F-4D97-AF65-F5344CB8AC3E}">
        <p14:creationId xmlns:p14="http://schemas.microsoft.com/office/powerpoint/2010/main" val="264355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CF83911-E3EB-4456-B783-E0774C5D529C}" type="slidenum">
              <a:rPr lang="en-GB" altLang="en-US"/>
              <a:pPr/>
              <a:t>‹#›</a:t>
            </a:fld>
            <a:endParaRPr lang="en-GB" altLang="en-US"/>
          </a:p>
        </p:txBody>
      </p:sp>
    </p:spTree>
    <p:extLst>
      <p:ext uri="{BB962C8B-B14F-4D97-AF65-F5344CB8AC3E}">
        <p14:creationId xmlns:p14="http://schemas.microsoft.com/office/powerpoint/2010/main" val="41313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AB0C30F-922D-459C-9464-809297AE3E6A}" type="slidenum">
              <a:rPr lang="en-GB" altLang="en-US"/>
              <a:pPr/>
              <a:t>‹#›</a:t>
            </a:fld>
            <a:endParaRPr lang="en-GB" altLang="en-US"/>
          </a:p>
        </p:txBody>
      </p:sp>
      <p:sp>
        <p:nvSpPr>
          <p:cNvPr id="8" name="Prostokąt 7"/>
          <p:cNvSpPr/>
          <p:nvPr userDrawn="1"/>
        </p:nvSpPr>
        <p:spPr>
          <a:xfrm>
            <a:off x="0" y="0"/>
            <a:ext cx="9144000" cy="1136469"/>
          </a:xfrm>
          <a:prstGeom prst="rect">
            <a:avLst/>
          </a:prstGeom>
          <a:solidFill>
            <a:schemeClr val="bg2">
              <a:lumMod val="75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l-PL"/>
          </a:p>
        </p:txBody>
      </p:sp>
    </p:spTree>
    <p:extLst>
      <p:ext uri="{BB962C8B-B14F-4D97-AF65-F5344CB8AC3E}">
        <p14:creationId xmlns:p14="http://schemas.microsoft.com/office/powerpoint/2010/main" val="170733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A27F9C5-8448-405F-B573-4768ABB492F8}" type="slidenum">
              <a:rPr lang="en-GB" altLang="en-US"/>
              <a:pPr/>
              <a:t>‹#›</a:t>
            </a:fld>
            <a:endParaRPr lang="en-GB" altLang="en-US"/>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6.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136725" y="116632"/>
            <a:ext cx="8784976" cy="847080"/>
          </a:xfrm>
        </p:spPr>
        <p:txBody>
          <a:bodyPr/>
          <a:lstStyle/>
          <a:p>
            <a:pPr algn="ctr"/>
            <a:r>
              <a:rPr lang="pl-PL" altLang="en-US" sz="1600" dirty="0" smtClean="0">
                <a:solidFill>
                  <a:srgbClr val="0F5494"/>
                </a:solidFill>
              </a:rPr>
              <a:t>AERONET CONFERENCE, RZESZÓW 2018  </a:t>
            </a:r>
          </a:p>
          <a:p>
            <a:pPr algn="ctr"/>
            <a:r>
              <a:rPr lang="en-US" sz="1600" dirty="0">
                <a:solidFill>
                  <a:srgbClr val="FF0000"/>
                </a:solidFill>
              </a:rPr>
              <a:t>Unmanned Aerial Vehicles in </a:t>
            </a:r>
            <a:r>
              <a:rPr lang="en-US" sz="1600" dirty="0" smtClean="0">
                <a:solidFill>
                  <a:srgbClr val="FF0000"/>
                </a:solidFill>
              </a:rPr>
              <a:t>Poland</a:t>
            </a:r>
            <a:endParaRPr lang="pl-PL" sz="1600" dirty="0">
              <a:solidFill>
                <a:srgbClr val="FF0000"/>
              </a:solidFill>
            </a:endParaRPr>
          </a:p>
        </p:txBody>
      </p:sp>
      <p:sp>
        <p:nvSpPr>
          <p:cNvPr id="2" name="TextBox 1"/>
          <p:cNvSpPr txBox="1"/>
          <p:nvPr/>
        </p:nvSpPr>
        <p:spPr>
          <a:xfrm>
            <a:off x="251521" y="6344533"/>
            <a:ext cx="8640960" cy="338554"/>
          </a:xfrm>
          <a:prstGeom prst="rect">
            <a:avLst/>
          </a:prstGeom>
          <a:noFill/>
        </p:spPr>
        <p:txBody>
          <a:bodyPr wrap="square" rtlCol="0">
            <a:spAutoFit/>
          </a:bodyPr>
          <a:lstStyle/>
          <a:p>
            <a:pPr algn="r"/>
            <a:r>
              <a:rPr lang="pl-PL" sz="1600" b="1" dirty="0" smtClean="0"/>
              <a:t>Janusz Michalcewicz, </a:t>
            </a:r>
            <a:r>
              <a:rPr lang="en-US" sz="1600" b="1" dirty="0" smtClean="0"/>
              <a:t>President/CEO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6892"/>
            <a:ext cx="9144000" cy="543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1"/>
          <p:cNvSpPr>
            <a:spLocks noGrp="1"/>
          </p:cNvSpPr>
          <p:nvPr>
            <p:ph type="sldNum" sz="quarter" idx="4294967295"/>
          </p:nvPr>
        </p:nvSpPr>
        <p:spPr bwMode="auto">
          <a:xfrm>
            <a:off x="8661400" y="6356350"/>
            <a:ext cx="482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45987DB-56F8-4751-B1C0-6405636ED3DA}" type="slidenum">
              <a:rPr lang="pl-PL" altLang="pl-PL" smtClean="0"/>
              <a:pPr/>
              <a:t>2</a:t>
            </a:fld>
            <a:endParaRPr lang="pl-PL" altLang="pl-PL" dirty="0" smtClean="0"/>
          </a:p>
        </p:txBody>
      </p:sp>
      <p:sp>
        <p:nvSpPr>
          <p:cNvPr id="7" name="Rectangle 3">
            <a:extLst>
              <a:ext uri="{FF2B5EF4-FFF2-40B4-BE49-F238E27FC236}"/>
            </a:extLst>
          </p:cNvPr>
          <p:cNvSpPr>
            <a:spLocks noChangeArrowheads="1"/>
          </p:cNvSpPr>
          <p:nvPr/>
        </p:nvSpPr>
        <p:spPr bwMode="auto">
          <a:xfrm>
            <a:off x="342984" y="1248772"/>
            <a:ext cx="8486775" cy="2677656"/>
          </a:xfrm>
          <a:prstGeom prst="rect">
            <a:avLst/>
          </a:prstGeom>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GB" sz="1400" dirty="0" smtClean="0">
                <a:solidFill>
                  <a:srgbClr val="0F5494"/>
                </a:solidFill>
              </a:rPr>
              <a:t>Eurotech offer design and production of CUSTOM MADE advanced technology products and systems. The company provide complex service from conceptual design through production to maintenance and service, delivers high quality wide range of products and services:</a:t>
            </a:r>
            <a:br>
              <a:rPr lang="en-GB" sz="1400" dirty="0" smtClean="0">
                <a:solidFill>
                  <a:srgbClr val="0F5494"/>
                </a:solidFill>
              </a:rPr>
            </a:br>
            <a:r>
              <a:rPr lang="en-GB" sz="1400" dirty="0" smtClean="0">
                <a:solidFill>
                  <a:srgbClr val="0F5494"/>
                </a:solidFill>
              </a:rPr>
              <a:t>• Unmanned Aircraft Platforms, Aerial Target Systems and Avionics</a:t>
            </a:r>
            <a:br>
              <a:rPr lang="en-GB" sz="1400" dirty="0" smtClean="0">
                <a:solidFill>
                  <a:srgbClr val="0F5494"/>
                </a:solidFill>
              </a:rPr>
            </a:br>
            <a:r>
              <a:rPr lang="en-GB" sz="1400" dirty="0" smtClean="0">
                <a:solidFill>
                  <a:srgbClr val="0F5494"/>
                </a:solidFill>
              </a:rPr>
              <a:t>• Custom Electronics - measurement, control and data acquisition systems</a:t>
            </a:r>
            <a:br>
              <a:rPr lang="en-GB" sz="1400" dirty="0" smtClean="0">
                <a:solidFill>
                  <a:srgbClr val="0F5494"/>
                </a:solidFill>
              </a:rPr>
            </a:br>
            <a:r>
              <a:rPr lang="en-GB" sz="1400" dirty="0" smtClean="0">
                <a:solidFill>
                  <a:srgbClr val="0F5494"/>
                </a:solidFill>
              </a:rPr>
              <a:t>• Mobile Equipment and Components for Oilfield industry</a:t>
            </a:r>
            <a:br>
              <a:rPr lang="en-GB" sz="1400" dirty="0" smtClean="0">
                <a:solidFill>
                  <a:srgbClr val="0F5494"/>
                </a:solidFill>
              </a:rPr>
            </a:br>
            <a:endParaRPr lang="en-GB" sz="1400" dirty="0" smtClean="0">
              <a:solidFill>
                <a:srgbClr val="0F5494"/>
              </a:solidFill>
            </a:endParaRPr>
          </a:p>
          <a:p>
            <a:pPr eaLnBrk="1" hangingPunct="1">
              <a:defRPr/>
            </a:pPr>
            <a:r>
              <a:rPr lang="en-GB" sz="1400" dirty="0" smtClean="0">
                <a:solidFill>
                  <a:srgbClr val="0F5494"/>
                </a:solidFill>
              </a:rPr>
              <a:t>One of </a:t>
            </a:r>
            <a:r>
              <a:rPr lang="en-GB" sz="1400" dirty="0" err="1" smtClean="0">
                <a:solidFill>
                  <a:srgbClr val="0F5494"/>
                </a:solidFill>
              </a:rPr>
              <a:t>Eurotech’s</a:t>
            </a:r>
            <a:r>
              <a:rPr lang="en-GB" sz="1400" dirty="0" smtClean="0">
                <a:solidFill>
                  <a:srgbClr val="0F5494"/>
                </a:solidFill>
              </a:rPr>
              <a:t> priorities is the permanent development through active participation in research projects dealing with novel, promising technologies. Eurotech has established a strong collaboration with Polish and foreign academic research and industrial cent</a:t>
            </a:r>
            <a:r>
              <a:rPr lang="pl-PL" sz="1400" dirty="0" smtClean="0">
                <a:solidFill>
                  <a:srgbClr val="0F5494"/>
                </a:solidFill>
              </a:rPr>
              <a:t>er</a:t>
            </a:r>
            <a:r>
              <a:rPr lang="en-GB" sz="1400" dirty="0" smtClean="0">
                <a:solidFill>
                  <a:srgbClr val="0F5494"/>
                </a:solidFill>
              </a:rPr>
              <a:t>s. </a:t>
            </a:r>
          </a:p>
          <a:p>
            <a:pPr eaLnBrk="1" hangingPunct="1">
              <a:defRPr/>
            </a:pPr>
            <a:endParaRPr lang="en-GB" sz="1400" dirty="0" smtClean="0">
              <a:solidFill>
                <a:srgbClr val="0F5494"/>
              </a:solidFill>
            </a:endParaRPr>
          </a:p>
          <a:p>
            <a:pPr algn="ctr" eaLnBrk="1" hangingPunct="1">
              <a:defRPr/>
            </a:pPr>
            <a:r>
              <a:rPr lang="en-GB" sz="1400" b="1" dirty="0" smtClean="0">
                <a:solidFill>
                  <a:srgbClr val="0F5494"/>
                </a:solidFill>
              </a:rPr>
              <a:t>The company provide complex service from conceptual design through production to maintenance and service.</a:t>
            </a:r>
            <a:endParaRPr lang="en-GB" altLang="pl-PL" sz="1400" b="1" dirty="0" smtClean="0">
              <a:solidFill>
                <a:srgbClr val="0F5494"/>
              </a:solidFill>
              <a:latin typeface="Tahoma" pitchFamily="34" charset="0"/>
              <a:cs typeface="Tahoma" pitchFamily="34" charset="0"/>
            </a:endParaRPr>
          </a:p>
        </p:txBody>
      </p:sp>
      <p:sp>
        <p:nvSpPr>
          <p:cNvPr id="8" name="Rectangle 4"/>
          <p:cNvSpPr>
            <a:spLocks noChangeArrowheads="1"/>
          </p:cNvSpPr>
          <p:nvPr/>
        </p:nvSpPr>
        <p:spPr bwMode="auto">
          <a:xfrm>
            <a:off x="0" y="16446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endParaRPr lang="pl-PL" altLang="pl-PL"/>
          </a:p>
        </p:txBody>
      </p:sp>
      <p:pic>
        <p:nvPicPr>
          <p:cNvPr id="9" name="Picture 5" descr="E:\1 ZDJĘCIA i FILMY EUROTECH\FIRMA EUROTECH z lotu ptaka, budowa, imprezy\2017 Graniczkowski\Siedziba obrysowana.jpg">
            <a:extLst>
              <a:ext uri="{FF2B5EF4-FFF2-40B4-BE49-F238E27FC236}"/>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077072"/>
            <a:ext cx="3228504" cy="23996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2" name="Prostokąt 11">
            <a:extLst>
              <a:ext uri="{FF2B5EF4-FFF2-40B4-BE49-F238E27FC236}"/>
            </a:extLst>
          </p:cNvPr>
          <p:cNvSpPr/>
          <p:nvPr/>
        </p:nvSpPr>
        <p:spPr>
          <a:xfrm>
            <a:off x="467544" y="4444350"/>
            <a:ext cx="3816424" cy="1665071"/>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spcBef>
                <a:spcPct val="5000"/>
              </a:spcBef>
              <a:defRPr/>
            </a:pPr>
            <a:r>
              <a:rPr lang="en-GB" altLang="pl-PL" sz="1400" dirty="0" smtClean="0">
                <a:solidFill>
                  <a:srgbClr val="0F5494"/>
                </a:solidFill>
                <a:latin typeface="Tahoma" pitchFamily="34" charset="0"/>
                <a:cs typeface="Tahoma" pitchFamily="34" charset="0"/>
              </a:rPr>
              <a:t>Established in: </a:t>
            </a:r>
            <a:r>
              <a:rPr lang="en-GB" altLang="pl-PL" sz="1400" b="1" dirty="0" smtClean="0">
                <a:solidFill>
                  <a:srgbClr val="0F5494"/>
                </a:solidFill>
                <a:latin typeface="Tahoma" pitchFamily="34" charset="0"/>
                <a:cs typeface="Tahoma" pitchFamily="34" charset="0"/>
              </a:rPr>
              <a:t>2001</a:t>
            </a:r>
            <a:r>
              <a:rPr lang="en-GB" altLang="pl-PL" sz="1400" dirty="0" smtClean="0">
                <a:solidFill>
                  <a:srgbClr val="0F5494"/>
                </a:solidFill>
                <a:latin typeface="Tahoma" pitchFamily="34" charset="0"/>
                <a:cs typeface="Tahoma" pitchFamily="34" charset="0"/>
              </a:rPr>
              <a:t> </a:t>
            </a:r>
          </a:p>
          <a:p>
            <a:pPr eaLnBrk="1" hangingPunct="1">
              <a:spcBef>
                <a:spcPct val="5000"/>
              </a:spcBef>
              <a:defRPr/>
            </a:pPr>
            <a:r>
              <a:rPr lang="en-GB" altLang="pl-PL" sz="1400" dirty="0" smtClean="0">
                <a:solidFill>
                  <a:srgbClr val="0F5494"/>
                </a:solidFill>
                <a:latin typeface="Tahoma" pitchFamily="34" charset="0"/>
                <a:cs typeface="Tahoma" pitchFamily="34" charset="0"/>
              </a:rPr>
              <a:t>Employees: </a:t>
            </a:r>
            <a:r>
              <a:rPr lang="en-GB" altLang="pl-PL" sz="1400" b="1" dirty="0" smtClean="0">
                <a:solidFill>
                  <a:srgbClr val="0F5494"/>
                </a:solidFill>
                <a:latin typeface="Tahoma" pitchFamily="34" charset="0"/>
                <a:cs typeface="Tahoma" pitchFamily="34" charset="0"/>
              </a:rPr>
              <a:t>&gt;6</a:t>
            </a:r>
            <a:r>
              <a:rPr lang="pl-PL" altLang="pl-PL" sz="1400" b="1" dirty="0" smtClean="0">
                <a:solidFill>
                  <a:srgbClr val="0F5494"/>
                </a:solidFill>
                <a:latin typeface="Tahoma" pitchFamily="34" charset="0"/>
                <a:cs typeface="Tahoma" pitchFamily="34" charset="0"/>
              </a:rPr>
              <a:t>0</a:t>
            </a:r>
            <a:r>
              <a:rPr lang="en-GB" altLang="pl-PL" sz="1400" b="1" dirty="0" smtClean="0">
                <a:solidFill>
                  <a:srgbClr val="0F5494"/>
                </a:solidFill>
                <a:latin typeface="Tahoma" pitchFamily="34" charset="0"/>
                <a:cs typeface="Tahoma" pitchFamily="34" charset="0"/>
              </a:rPr>
              <a:t>  </a:t>
            </a:r>
          </a:p>
          <a:p>
            <a:pPr eaLnBrk="1" hangingPunct="1">
              <a:spcBef>
                <a:spcPct val="5000"/>
              </a:spcBef>
              <a:defRPr/>
            </a:pPr>
            <a:r>
              <a:rPr lang="en-GB" altLang="pl-PL" sz="1400" dirty="0" smtClean="0">
                <a:solidFill>
                  <a:srgbClr val="0F5494"/>
                </a:solidFill>
                <a:latin typeface="Tahoma" pitchFamily="34" charset="0"/>
                <a:cs typeface="Tahoma" pitchFamily="34" charset="0"/>
              </a:rPr>
              <a:t>Plant surface: </a:t>
            </a:r>
            <a:r>
              <a:rPr lang="en-GB" altLang="pl-PL" sz="1400" b="1" dirty="0" smtClean="0">
                <a:solidFill>
                  <a:srgbClr val="0F5494"/>
                </a:solidFill>
                <a:latin typeface="Tahoma" pitchFamily="34" charset="0"/>
                <a:cs typeface="Tahoma" pitchFamily="34" charset="0"/>
              </a:rPr>
              <a:t>2400 m</a:t>
            </a:r>
            <a:r>
              <a:rPr lang="en-GB" altLang="pl-PL" sz="1400" b="1" baseline="30000" dirty="0" smtClean="0">
                <a:solidFill>
                  <a:srgbClr val="0F5494"/>
                </a:solidFill>
                <a:latin typeface="Tahoma" pitchFamily="34" charset="0"/>
                <a:cs typeface="Tahoma" pitchFamily="34" charset="0"/>
              </a:rPr>
              <a:t>2</a:t>
            </a:r>
          </a:p>
          <a:p>
            <a:pPr eaLnBrk="1" hangingPunct="1">
              <a:spcBef>
                <a:spcPct val="5000"/>
              </a:spcBef>
              <a:defRPr/>
            </a:pPr>
            <a:endParaRPr lang="pl-PL" altLang="pl-PL" sz="1400" b="1" dirty="0" smtClean="0">
              <a:solidFill>
                <a:srgbClr val="0F5494"/>
              </a:solidFill>
              <a:latin typeface="Tahoma" pitchFamily="34" charset="0"/>
              <a:cs typeface="Tahoma" pitchFamily="34" charset="0"/>
            </a:endParaRPr>
          </a:p>
          <a:p>
            <a:pPr eaLnBrk="1" hangingPunct="1">
              <a:spcBef>
                <a:spcPct val="5000"/>
              </a:spcBef>
              <a:defRPr/>
            </a:pPr>
            <a:r>
              <a:rPr lang="en-GB" altLang="pl-PL" sz="1400" dirty="0" smtClean="0">
                <a:solidFill>
                  <a:srgbClr val="0F5494"/>
                </a:solidFill>
                <a:latin typeface="Tahoma" pitchFamily="34" charset="0"/>
                <a:cs typeface="Tahoma" pitchFamily="34" charset="0"/>
              </a:rPr>
              <a:t>Address:</a:t>
            </a:r>
            <a:r>
              <a:rPr lang="pl-PL" altLang="pl-PL" sz="1400" dirty="0" smtClean="0">
                <a:solidFill>
                  <a:srgbClr val="0F5494"/>
                </a:solidFill>
                <a:latin typeface="Tahoma" pitchFamily="34" charset="0"/>
                <a:cs typeface="Tahoma" pitchFamily="34" charset="0"/>
              </a:rPr>
              <a:t> </a:t>
            </a:r>
            <a:r>
              <a:rPr lang="en-GB" altLang="pl-PL" sz="1400" b="1" dirty="0" smtClean="0">
                <a:solidFill>
                  <a:srgbClr val="0F5494"/>
                </a:solidFill>
                <a:latin typeface="Tahoma" pitchFamily="34" charset="0"/>
                <a:cs typeface="Tahoma" pitchFamily="34" charset="0"/>
              </a:rPr>
              <a:t>EUROTECH Sp. z o.</a:t>
            </a:r>
            <a:r>
              <a:rPr lang="pl-PL" altLang="pl-PL" sz="1400" b="1" dirty="0" smtClean="0">
                <a:solidFill>
                  <a:srgbClr val="0F5494"/>
                </a:solidFill>
                <a:latin typeface="Tahoma" pitchFamily="34" charset="0"/>
                <a:cs typeface="Tahoma" pitchFamily="34" charset="0"/>
              </a:rPr>
              <a:t> </a:t>
            </a:r>
            <a:r>
              <a:rPr lang="en-GB" altLang="pl-PL" sz="1400" b="1" dirty="0" smtClean="0">
                <a:solidFill>
                  <a:srgbClr val="0F5494"/>
                </a:solidFill>
                <a:latin typeface="Tahoma" pitchFamily="34" charset="0"/>
                <a:cs typeface="Tahoma" pitchFamily="34" charset="0"/>
              </a:rPr>
              <a:t>o.</a:t>
            </a:r>
          </a:p>
          <a:p>
            <a:pPr eaLnBrk="1" hangingPunct="1">
              <a:spcBef>
                <a:spcPct val="5000"/>
              </a:spcBef>
              <a:defRPr/>
            </a:pPr>
            <a:r>
              <a:rPr lang="pl-PL" altLang="pl-PL" sz="1400" dirty="0" smtClean="0">
                <a:solidFill>
                  <a:srgbClr val="0F5494"/>
                </a:solidFill>
                <a:latin typeface="Tahoma" pitchFamily="34" charset="0"/>
                <a:cs typeface="Tahoma" pitchFamily="34" charset="0"/>
              </a:rPr>
              <a:t>3 </a:t>
            </a:r>
            <a:r>
              <a:rPr lang="en-GB" altLang="pl-PL" sz="1400" dirty="0" err="1" smtClean="0">
                <a:solidFill>
                  <a:srgbClr val="0F5494"/>
                </a:solidFill>
                <a:latin typeface="Tahoma" pitchFamily="34" charset="0"/>
                <a:cs typeface="Tahoma" pitchFamily="34" charset="0"/>
              </a:rPr>
              <a:t>Strefowa</a:t>
            </a:r>
            <a:r>
              <a:rPr lang="en-GB" altLang="pl-PL" sz="1400" dirty="0" smtClean="0">
                <a:solidFill>
                  <a:srgbClr val="0F5494"/>
                </a:solidFill>
                <a:latin typeface="Tahoma" pitchFamily="34" charset="0"/>
                <a:cs typeface="Tahoma" pitchFamily="34" charset="0"/>
              </a:rPr>
              <a:t> </a:t>
            </a:r>
            <a:r>
              <a:rPr lang="pl-PL" altLang="pl-PL" sz="1400" dirty="0" smtClean="0">
                <a:solidFill>
                  <a:srgbClr val="0F5494"/>
                </a:solidFill>
                <a:latin typeface="Tahoma" pitchFamily="34" charset="0"/>
                <a:cs typeface="Tahoma" pitchFamily="34" charset="0"/>
              </a:rPr>
              <a:t> str.</a:t>
            </a:r>
            <a:r>
              <a:rPr lang="en-GB" altLang="pl-PL" sz="1400" dirty="0" smtClean="0">
                <a:solidFill>
                  <a:srgbClr val="0F5494"/>
                </a:solidFill>
                <a:latin typeface="Tahoma" pitchFamily="34" charset="0"/>
                <a:cs typeface="Tahoma" pitchFamily="34" charset="0"/>
              </a:rPr>
              <a:t>, 39-300 Mielec</a:t>
            </a:r>
            <a:r>
              <a:rPr lang="pl-PL" altLang="pl-PL" sz="1400" dirty="0" smtClean="0">
                <a:solidFill>
                  <a:srgbClr val="0F5494"/>
                </a:solidFill>
                <a:latin typeface="Tahoma" pitchFamily="34" charset="0"/>
                <a:cs typeface="Tahoma" pitchFamily="34" charset="0"/>
              </a:rPr>
              <a:t>, POLAND</a:t>
            </a:r>
            <a:endParaRPr lang="en-GB" altLang="pl-PL" sz="1400" dirty="0" smtClean="0">
              <a:solidFill>
                <a:srgbClr val="0F5494"/>
              </a:solidFill>
              <a:latin typeface="Tahoma" pitchFamily="34" charset="0"/>
              <a:cs typeface="Tahoma" pitchFamily="34" charset="0"/>
            </a:endParaRPr>
          </a:p>
          <a:p>
            <a:pPr eaLnBrk="1" hangingPunct="1">
              <a:spcBef>
                <a:spcPct val="5000"/>
              </a:spcBef>
              <a:defRPr/>
            </a:pPr>
            <a:r>
              <a:rPr lang="pl-PL" altLang="pl-PL" sz="1400" dirty="0" smtClean="0">
                <a:solidFill>
                  <a:srgbClr val="0F5494"/>
                </a:solidFill>
                <a:latin typeface="Tahoma" pitchFamily="34" charset="0"/>
                <a:cs typeface="Tahoma" pitchFamily="34" charset="0"/>
              </a:rPr>
              <a:t>in</a:t>
            </a:r>
            <a:r>
              <a:rPr lang="en-GB" altLang="pl-PL" sz="1400" dirty="0" smtClean="0">
                <a:solidFill>
                  <a:srgbClr val="0F5494"/>
                </a:solidFill>
                <a:latin typeface="Tahoma" pitchFamily="34" charset="0"/>
                <a:cs typeface="Tahoma" pitchFamily="34" charset="0"/>
              </a:rPr>
              <a:t>fo@eurotech.com.pl</a:t>
            </a:r>
            <a:r>
              <a:rPr lang="pl-PL" altLang="pl-PL" sz="1400" dirty="0" smtClean="0">
                <a:solidFill>
                  <a:srgbClr val="0F5494"/>
                </a:solidFill>
                <a:latin typeface="Tahoma" pitchFamily="34" charset="0"/>
                <a:cs typeface="Tahoma" pitchFamily="34" charset="0"/>
              </a:rPr>
              <a:t>  www.eurotech.com.pl</a:t>
            </a:r>
            <a:endParaRPr lang="en-GB" altLang="pl-PL" sz="1400" dirty="0" smtClean="0">
              <a:solidFill>
                <a:srgbClr val="0F5494"/>
              </a:solidFill>
              <a:latin typeface="Tahoma" pitchFamily="34" charset="0"/>
              <a:cs typeface="Tahoma" pitchFamily="34" charset="0"/>
            </a:endParaRPr>
          </a:p>
        </p:txBody>
      </p:sp>
      <p:pic>
        <p:nvPicPr>
          <p:cNvPr id="13" name="Obraz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867" y="322464"/>
            <a:ext cx="20224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91495"/>
            <a:ext cx="3035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12"/>
                                        </p:tgtEl>
                                      </p:cBhvr>
                                    </p:animEffect>
                                    <p:animScale>
                                      <p:cBhvr>
                                        <p:cTn id="7" dur="5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C401E58-9003-4F84-B9DF-37B28B567A37}" type="slidenum">
              <a:rPr lang="pl-PL" altLang="pl-PL" smtClean="0"/>
              <a:pPr/>
              <a:t>3</a:t>
            </a:fld>
            <a:endParaRPr lang="pl-PL" altLang="pl-PL" smtClean="0"/>
          </a:p>
        </p:txBody>
      </p:sp>
      <p:sp>
        <p:nvSpPr>
          <p:cNvPr id="9220" name="Tytuł 1"/>
          <p:cNvSpPr txBox="1">
            <a:spLocks/>
          </p:cNvSpPr>
          <p:nvPr/>
        </p:nvSpPr>
        <p:spPr bwMode="auto">
          <a:xfrm>
            <a:off x="3208288" y="352069"/>
            <a:ext cx="5328592" cy="7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pl-PL" altLang="pl-PL" sz="2400" b="1" dirty="0" smtClean="0">
                <a:solidFill>
                  <a:srgbClr val="36397D"/>
                </a:solidFill>
                <a:latin typeface="ITC Avant Garde Gothic" pitchFamily="34" charset="0"/>
              </a:rPr>
              <a:t>SPRAWY FORMALNO-PRAWNE</a:t>
            </a:r>
          </a:p>
          <a:p>
            <a:pPr algn="ctr" eaLnBrk="1" hangingPunct="1">
              <a:lnSpc>
                <a:spcPct val="90000"/>
              </a:lnSpc>
            </a:pPr>
            <a:r>
              <a:rPr lang="pl-PL" altLang="pl-PL" sz="2400" b="1" dirty="0" smtClean="0">
                <a:solidFill>
                  <a:srgbClr val="36397D"/>
                </a:solidFill>
                <a:latin typeface="ITC Avant Garde Gothic" pitchFamily="34" charset="0"/>
              </a:rPr>
              <a:t>WYTWARZANIE UAV/RPAS</a:t>
            </a:r>
            <a:r>
              <a:rPr lang="pl-PL" altLang="pl-PL" sz="1900" b="1" dirty="0">
                <a:solidFill>
                  <a:srgbClr val="36397D"/>
                </a:solidFill>
                <a:latin typeface="ITC Avant Garde Gothic" pitchFamily="34" charset="0"/>
              </a:rPr>
              <a:t/>
            </a:r>
            <a:br>
              <a:rPr lang="pl-PL" altLang="pl-PL" sz="1900" b="1" dirty="0">
                <a:solidFill>
                  <a:srgbClr val="36397D"/>
                </a:solidFill>
                <a:latin typeface="ITC Avant Garde Gothic" pitchFamily="34" charset="0"/>
              </a:rPr>
            </a:br>
            <a:r>
              <a:rPr lang="pl-PL" altLang="pl-PL" sz="800" b="1" dirty="0">
                <a:solidFill>
                  <a:srgbClr val="36397D"/>
                </a:solidFill>
                <a:latin typeface="ITC Avant Garde Gothic" pitchFamily="34" charset="0"/>
              </a:rPr>
              <a:t> </a:t>
            </a:r>
            <a:endParaRPr lang="pl-PL" altLang="pl-PL" sz="1900" b="1" dirty="0">
              <a:solidFill>
                <a:srgbClr val="36397D"/>
              </a:solidFill>
              <a:latin typeface="ITC Avant Garde Gothic" pitchFamily="34" charset="0"/>
            </a:endParaRPr>
          </a:p>
        </p:txBody>
      </p:sp>
      <p:pic>
        <p:nvPicPr>
          <p:cNvPr id="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514"/>
            <a:ext cx="2454858" cy="7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09" y="1196752"/>
            <a:ext cx="57816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5988" y="1340768"/>
            <a:ext cx="28479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ostokąt 1"/>
          <p:cNvSpPr/>
          <p:nvPr/>
        </p:nvSpPr>
        <p:spPr>
          <a:xfrm>
            <a:off x="445096" y="4704818"/>
            <a:ext cx="4991000" cy="738664"/>
          </a:xfrm>
          <a:prstGeom prst="rect">
            <a:avLst/>
          </a:prstGeom>
        </p:spPr>
        <p:txBody>
          <a:bodyPr wrap="square">
            <a:spAutoFit/>
          </a:bodyPr>
          <a:lstStyle/>
          <a:p>
            <a:pPr lvl="0" algn="ctr"/>
            <a:r>
              <a:rPr lang="pl-PL" sz="1400" b="1" dirty="0" smtClean="0">
                <a:solidFill>
                  <a:srgbClr val="FF0000"/>
                </a:solidFill>
              </a:rPr>
              <a:t>Niestety procesy legislacyjne </a:t>
            </a:r>
            <a:r>
              <a:rPr lang="pl-PL" sz="1400" b="1" dirty="0">
                <a:solidFill>
                  <a:srgbClr val="FF0000"/>
                </a:solidFill>
              </a:rPr>
              <a:t>nie </a:t>
            </a:r>
            <a:r>
              <a:rPr lang="pl-PL" sz="1400" b="1" dirty="0" smtClean="0">
                <a:solidFill>
                  <a:srgbClr val="FF0000"/>
                </a:solidFill>
              </a:rPr>
              <a:t>nadążają </a:t>
            </a:r>
            <a:r>
              <a:rPr lang="pl-PL" sz="1400" b="1" dirty="0">
                <a:solidFill>
                  <a:srgbClr val="FF0000"/>
                </a:solidFill>
              </a:rPr>
              <a:t>za rozwojem, ale to nie </a:t>
            </a:r>
            <a:r>
              <a:rPr lang="pl-PL" sz="1400" b="1" dirty="0" smtClean="0">
                <a:solidFill>
                  <a:srgbClr val="FF0000"/>
                </a:solidFill>
              </a:rPr>
              <a:t>zwalnia przedsiębiorców </a:t>
            </a:r>
            <a:br>
              <a:rPr lang="pl-PL" sz="1400" b="1" dirty="0" smtClean="0">
                <a:solidFill>
                  <a:srgbClr val="FF0000"/>
                </a:solidFill>
              </a:rPr>
            </a:br>
            <a:r>
              <a:rPr lang="pl-PL" sz="1400" b="1" dirty="0" smtClean="0">
                <a:solidFill>
                  <a:srgbClr val="FF0000"/>
                </a:solidFill>
              </a:rPr>
              <a:t>i inżynierów </a:t>
            </a:r>
            <a:r>
              <a:rPr lang="pl-PL" sz="1400" b="1" dirty="0">
                <a:solidFill>
                  <a:srgbClr val="FF0000"/>
                </a:solidFill>
              </a:rPr>
              <a:t>z </a:t>
            </a:r>
            <a:r>
              <a:rPr lang="pl-PL" sz="1400" b="1" dirty="0" smtClean="0">
                <a:solidFill>
                  <a:srgbClr val="FF0000"/>
                </a:solidFill>
              </a:rPr>
              <a:t>odpowiedzialności.</a:t>
            </a:r>
            <a:endParaRPr lang="pl-PL" sz="1400" b="1" dirty="0">
              <a:solidFill>
                <a:srgbClr val="FF0000"/>
              </a:solidFill>
            </a:endParaRPr>
          </a:p>
        </p:txBody>
      </p:sp>
    </p:spTree>
    <p:extLst>
      <p:ext uri="{BB962C8B-B14F-4D97-AF65-F5344CB8AC3E}">
        <p14:creationId xmlns:p14="http://schemas.microsoft.com/office/powerpoint/2010/main" val="240385241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C401E58-9003-4F84-B9DF-37B28B567A37}" type="slidenum">
              <a:rPr lang="pl-PL" altLang="pl-PL" smtClean="0"/>
              <a:pPr/>
              <a:t>4</a:t>
            </a:fld>
            <a:endParaRPr lang="pl-PL" altLang="pl-PL" smtClean="0"/>
          </a:p>
        </p:txBody>
      </p:sp>
      <p:sp>
        <p:nvSpPr>
          <p:cNvPr id="9220" name="Tytuł 1"/>
          <p:cNvSpPr txBox="1">
            <a:spLocks/>
          </p:cNvSpPr>
          <p:nvPr/>
        </p:nvSpPr>
        <p:spPr bwMode="auto">
          <a:xfrm>
            <a:off x="3208288" y="352069"/>
            <a:ext cx="5328592" cy="7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pl-PL" altLang="pl-PL" sz="2400" b="1" dirty="0" smtClean="0">
                <a:solidFill>
                  <a:srgbClr val="36397D"/>
                </a:solidFill>
                <a:latin typeface="ITC Avant Garde Gothic" pitchFamily="34" charset="0"/>
              </a:rPr>
              <a:t>NAZEWNICTWO I KATEGORIE</a:t>
            </a:r>
          </a:p>
          <a:p>
            <a:pPr algn="ctr" eaLnBrk="1" hangingPunct="1">
              <a:lnSpc>
                <a:spcPct val="90000"/>
              </a:lnSpc>
            </a:pPr>
            <a:r>
              <a:rPr lang="pl-PL" altLang="pl-PL" sz="2400" b="1" dirty="0" smtClean="0">
                <a:solidFill>
                  <a:srgbClr val="36397D"/>
                </a:solidFill>
                <a:latin typeface="ITC Avant Garde Gothic" pitchFamily="34" charset="0"/>
              </a:rPr>
              <a:t>DRONE - UAV/RPAS</a:t>
            </a:r>
            <a:r>
              <a:rPr lang="pl-PL" altLang="pl-PL" sz="1900" b="1" dirty="0">
                <a:solidFill>
                  <a:srgbClr val="36397D"/>
                </a:solidFill>
                <a:latin typeface="ITC Avant Garde Gothic" pitchFamily="34" charset="0"/>
              </a:rPr>
              <a:t/>
            </a:r>
            <a:br>
              <a:rPr lang="pl-PL" altLang="pl-PL" sz="1900" b="1" dirty="0">
                <a:solidFill>
                  <a:srgbClr val="36397D"/>
                </a:solidFill>
                <a:latin typeface="ITC Avant Garde Gothic" pitchFamily="34" charset="0"/>
              </a:rPr>
            </a:br>
            <a:r>
              <a:rPr lang="pl-PL" altLang="pl-PL" sz="800" b="1" dirty="0">
                <a:solidFill>
                  <a:srgbClr val="36397D"/>
                </a:solidFill>
                <a:latin typeface="ITC Avant Garde Gothic" pitchFamily="34" charset="0"/>
              </a:rPr>
              <a:t> </a:t>
            </a:r>
            <a:endParaRPr lang="pl-PL" altLang="pl-PL" sz="1900" b="1" dirty="0">
              <a:solidFill>
                <a:srgbClr val="36397D"/>
              </a:solidFill>
              <a:latin typeface="ITC Avant Garde Gothic" pitchFamily="34" charset="0"/>
            </a:endParaRPr>
          </a:p>
        </p:txBody>
      </p:sp>
      <p:pic>
        <p:nvPicPr>
          <p:cNvPr id="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514"/>
            <a:ext cx="2454858" cy="7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dc808902-a-62cb3a1a-s-sites.googlegroups.com/site/remotelypilotedairsystem/types-of-rpas/disposable-rpas/8536294421_9584bb009c_z.jpg?attachauth=ANoY7cprZWAWClUq0srs6AfqRD46QTeAZ7Dgmaj1GJ6LZnhRNVuwNrPgA0vTJmskCQ2iE55VOC4UEnSezpO1CLsNsJSWZ3GwzmbddmqejYKRD9dZCX1KeVtoc3XxIqcKSQxu4cKxWC3PQll-kDC6jW5wrY0QlKHUKRydACGZG-ZgjkhzDUeBmaSd7kzjFlMWfLUA41doUATEYuB8TommQ5xLXBf9SgUD00DwPKtWutr7MGx91fW_J0BR684zwLed8qE_pCiNHfe4NEudtiuOAC65tDCg37MFAkhfUvuSNl2BI9pqQalOmT4%3D&amp;attredirects=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846" y="2564904"/>
            <a:ext cx="162271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284" y="1265312"/>
            <a:ext cx="5040560" cy="313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99" y="3863258"/>
            <a:ext cx="1670378" cy="107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Znalezione obrazy dla zapytania nato uav classifi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2584" y="4402884"/>
            <a:ext cx="2952328" cy="177139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4700302"/>
            <a:ext cx="2952841" cy="147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484" y="5004868"/>
            <a:ext cx="2356764" cy="116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950" y="1265311"/>
            <a:ext cx="1956507" cy="120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47515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C401E58-9003-4F84-B9DF-37B28B567A37}" type="slidenum">
              <a:rPr lang="pl-PL" altLang="pl-PL" smtClean="0"/>
              <a:pPr/>
              <a:t>5</a:t>
            </a:fld>
            <a:endParaRPr lang="pl-PL" altLang="pl-PL" smtClean="0"/>
          </a:p>
        </p:txBody>
      </p:sp>
      <p:sp>
        <p:nvSpPr>
          <p:cNvPr id="9220" name="Tytuł 1"/>
          <p:cNvSpPr txBox="1">
            <a:spLocks/>
          </p:cNvSpPr>
          <p:nvPr/>
        </p:nvSpPr>
        <p:spPr bwMode="auto">
          <a:xfrm>
            <a:off x="3208288" y="352069"/>
            <a:ext cx="5328592" cy="7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pl-PL" altLang="pl-PL" sz="2400" b="1" dirty="0" smtClean="0">
                <a:solidFill>
                  <a:srgbClr val="36397D"/>
                </a:solidFill>
                <a:latin typeface="ITC Avant Garde Gothic" pitchFamily="34" charset="0"/>
              </a:rPr>
              <a:t>NAZEWNICTWO I KATEGORIE</a:t>
            </a:r>
          </a:p>
          <a:p>
            <a:pPr algn="ctr" eaLnBrk="1" hangingPunct="1">
              <a:lnSpc>
                <a:spcPct val="90000"/>
              </a:lnSpc>
            </a:pPr>
            <a:r>
              <a:rPr lang="pl-PL" altLang="pl-PL" sz="2400" b="1" dirty="0" smtClean="0">
                <a:solidFill>
                  <a:srgbClr val="36397D"/>
                </a:solidFill>
                <a:latin typeface="ITC Avant Garde Gothic" pitchFamily="34" charset="0"/>
              </a:rPr>
              <a:t>MILITARNE UAV/RPAS</a:t>
            </a:r>
            <a:r>
              <a:rPr lang="pl-PL" altLang="pl-PL" sz="1900" b="1" dirty="0">
                <a:solidFill>
                  <a:srgbClr val="36397D"/>
                </a:solidFill>
                <a:latin typeface="ITC Avant Garde Gothic" pitchFamily="34" charset="0"/>
              </a:rPr>
              <a:t/>
            </a:r>
            <a:br>
              <a:rPr lang="pl-PL" altLang="pl-PL" sz="1900" b="1" dirty="0">
                <a:solidFill>
                  <a:srgbClr val="36397D"/>
                </a:solidFill>
                <a:latin typeface="ITC Avant Garde Gothic" pitchFamily="34" charset="0"/>
              </a:rPr>
            </a:br>
            <a:r>
              <a:rPr lang="pl-PL" altLang="pl-PL" sz="800" b="1" dirty="0">
                <a:solidFill>
                  <a:srgbClr val="36397D"/>
                </a:solidFill>
                <a:latin typeface="ITC Avant Garde Gothic" pitchFamily="34" charset="0"/>
              </a:rPr>
              <a:t> </a:t>
            </a:r>
            <a:endParaRPr lang="pl-PL" altLang="pl-PL" sz="1900" b="1" dirty="0">
              <a:solidFill>
                <a:srgbClr val="36397D"/>
              </a:solidFill>
              <a:latin typeface="ITC Avant Garde Gothic" pitchFamily="34" charset="0"/>
            </a:endParaRPr>
          </a:p>
        </p:txBody>
      </p:sp>
      <p:pic>
        <p:nvPicPr>
          <p:cNvPr id="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514"/>
            <a:ext cx="2454858" cy="7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79" y="1340768"/>
            <a:ext cx="6338465"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0190" y="3089650"/>
            <a:ext cx="4475740" cy="332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88207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C401E58-9003-4F84-B9DF-37B28B567A37}" type="slidenum">
              <a:rPr lang="pl-PL" altLang="pl-PL" smtClean="0"/>
              <a:pPr/>
              <a:t>6</a:t>
            </a:fld>
            <a:endParaRPr lang="pl-PL" altLang="pl-PL" smtClean="0"/>
          </a:p>
        </p:txBody>
      </p:sp>
      <p:sp>
        <p:nvSpPr>
          <p:cNvPr id="9220" name="Tytuł 1"/>
          <p:cNvSpPr txBox="1">
            <a:spLocks/>
          </p:cNvSpPr>
          <p:nvPr/>
        </p:nvSpPr>
        <p:spPr bwMode="auto">
          <a:xfrm>
            <a:off x="3059832" y="404664"/>
            <a:ext cx="5328592" cy="7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pPr>
            <a:r>
              <a:rPr lang="pl-PL" altLang="pl-PL" sz="2400" b="1" dirty="0" smtClean="0">
                <a:solidFill>
                  <a:srgbClr val="36397D"/>
                </a:solidFill>
                <a:latin typeface="ITC Avant Garde Gothic" pitchFamily="34" charset="0"/>
              </a:rPr>
              <a:t>TECHNOLOGIES </a:t>
            </a:r>
            <a:endParaRPr lang="pl-PL" altLang="pl-PL" sz="2400" b="1" dirty="0" smtClean="0">
              <a:solidFill>
                <a:srgbClr val="36397D"/>
              </a:solidFill>
              <a:latin typeface="ITC Avant Garde Gothic" pitchFamily="34" charset="0"/>
            </a:endParaRPr>
          </a:p>
          <a:p>
            <a:pPr algn="ctr" eaLnBrk="1" hangingPunct="1">
              <a:lnSpc>
                <a:spcPct val="90000"/>
              </a:lnSpc>
            </a:pPr>
            <a:r>
              <a:rPr lang="pl-PL" altLang="pl-PL" sz="2400" b="1" dirty="0" smtClean="0">
                <a:solidFill>
                  <a:srgbClr val="36397D"/>
                </a:solidFill>
                <a:latin typeface="ITC Avant Garde Gothic" pitchFamily="34" charset="0"/>
              </a:rPr>
              <a:t>FOR </a:t>
            </a:r>
            <a:r>
              <a:rPr lang="pl-PL" altLang="pl-PL" sz="2400" b="1" dirty="0" smtClean="0">
                <a:solidFill>
                  <a:srgbClr val="36397D"/>
                </a:solidFill>
                <a:latin typeface="ITC Avant Garde Gothic" pitchFamily="34" charset="0"/>
              </a:rPr>
              <a:t>UAV SYSTEMS</a:t>
            </a:r>
            <a:r>
              <a:rPr lang="pl-PL" altLang="pl-PL" sz="1900" b="1" dirty="0">
                <a:solidFill>
                  <a:srgbClr val="36397D"/>
                </a:solidFill>
                <a:latin typeface="ITC Avant Garde Gothic" pitchFamily="34" charset="0"/>
              </a:rPr>
              <a:t/>
            </a:r>
            <a:br>
              <a:rPr lang="pl-PL" altLang="pl-PL" sz="1900" b="1" dirty="0">
                <a:solidFill>
                  <a:srgbClr val="36397D"/>
                </a:solidFill>
                <a:latin typeface="ITC Avant Garde Gothic" pitchFamily="34" charset="0"/>
              </a:rPr>
            </a:br>
            <a:r>
              <a:rPr lang="pl-PL" altLang="pl-PL" sz="800" b="1" dirty="0">
                <a:solidFill>
                  <a:srgbClr val="36397D"/>
                </a:solidFill>
                <a:latin typeface="ITC Avant Garde Gothic" pitchFamily="34" charset="0"/>
              </a:rPr>
              <a:t> </a:t>
            </a:r>
            <a:endParaRPr lang="pl-PL" altLang="pl-PL" sz="1900" b="1" dirty="0">
              <a:solidFill>
                <a:srgbClr val="36397D"/>
              </a:solidFill>
              <a:latin typeface="ITC Avant Garde Gothic" pitchFamily="34" charset="0"/>
            </a:endParaRPr>
          </a:p>
        </p:txBody>
      </p:sp>
      <p:pic>
        <p:nvPicPr>
          <p:cNvPr id="7" name="Obraz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8514"/>
            <a:ext cx="2454858" cy="7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88840"/>
            <a:ext cx="8761013" cy="262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75807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4179416" y="5805263"/>
            <a:ext cx="4392488" cy="461665"/>
          </a:xfrm>
          <a:prstGeom prst="rect">
            <a:avLst/>
          </a:prstGeom>
          <a:noFill/>
        </p:spPr>
        <p:txBody>
          <a:bodyPr wrap="square" rtlCol="0">
            <a:spAutoFit/>
          </a:bodyPr>
          <a:lstStyle/>
          <a:p>
            <a:r>
              <a:rPr lang="en-GB" sz="2400" b="1" dirty="0" smtClean="0">
                <a:solidFill>
                  <a:srgbClr val="FF4B4B"/>
                </a:solidFill>
                <a:effectLst>
                  <a:outerShdw blurRad="38100" dist="38100" dir="2700000" algn="tl">
                    <a:srgbClr val="000000">
                      <a:alpha val="43137"/>
                    </a:srgbClr>
                  </a:outerShdw>
                </a:effectLst>
                <a:latin typeface="Caladea" panose="02040503050406030204" pitchFamily="18" charset="-18"/>
              </a:rPr>
              <a:t>THANK YOU FOR ATTENTION</a:t>
            </a:r>
            <a:endParaRPr lang="en-GB" sz="2400" b="1" dirty="0">
              <a:solidFill>
                <a:srgbClr val="FF4B4B"/>
              </a:solidFill>
              <a:effectLst>
                <a:outerShdw blurRad="38100" dist="38100" dir="2700000" algn="tl">
                  <a:srgbClr val="000000">
                    <a:alpha val="43137"/>
                  </a:srgbClr>
                </a:outerShdw>
              </a:effectLst>
              <a:latin typeface="Caladea" panose="02040503050406030204" pitchFamily="18" charset="-18"/>
            </a:endParaRPr>
          </a:p>
        </p:txBody>
      </p:sp>
    </p:spTree>
    <p:extLst>
      <p:ext uri="{BB962C8B-B14F-4D97-AF65-F5344CB8AC3E}">
        <p14:creationId xmlns:p14="http://schemas.microsoft.com/office/powerpoint/2010/main" val="734761242"/>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3219</TotalTime>
  <Words>133</Words>
  <Application>Microsoft Office PowerPoint</Application>
  <PresentationFormat>Pokaz na ekranie (4:3)</PresentationFormat>
  <Paragraphs>32</Paragraphs>
  <Slides>7</Slides>
  <Notes>7</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Blank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DOUSSINEAU Mathieu (JRC-SEVILLA)</dc:creator>
  <cp:lastModifiedBy>J.Michalcewicz</cp:lastModifiedBy>
  <cp:revision>78</cp:revision>
  <cp:lastPrinted>2018-10-14T20:05:11Z</cp:lastPrinted>
  <dcterms:created xsi:type="dcterms:W3CDTF">2018-06-15T10:02:46Z</dcterms:created>
  <dcterms:modified xsi:type="dcterms:W3CDTF">2018-12-03T18:43:30Z</dcterms:modified>
</cp:coreProperties>
</file>