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9" r:id="rId3"/>
    <p:sldId id="280" r:id="rId4"/>
    <p:sldId id="257" r:id="rId5"/>
    <p:sldId id="267" r:id="rId6"/>
    <p:sldId id="270" r:id="rId7"/>
    <p:sldId id="277" r:id="rId8"/>
    <p:sldId id="272" r:id="rId9"/>
    <p:sldId id="273" r:id="rId10"/>
    <p:sldId id="274" r:id="rId11"/>
    <p:sldId id="275" r:id="rId12"/>
    <p:sldId id="276" r:id="rId13"/>
    <p:sldId id="281" r:id="rId14"/>
    <p:sldId id="282" r:id="rId15"/>
    <p:sldId id="262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C"/>
    <a:srgbClr val="93278F"/>
    <a:srgbClr val="39B54A"/>
    <a:srgbClr val="F7931E"/>
    <a:srgbClr val="000B3F"/>
    <a:srgbClr val="B3B3B1"/>
    <a:srgbClr val="AE8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4" autoAdjust="0"/>
    <p:restoredTop sz="63112" autoAdjust="0"/>
  </p:normalViewPr>
  <p:slideViewPr>
    <p:cSldViewPr snapToGrid="0">
      <p:cViewPr>
        <p:scale>
          <a:sx n="50" d="100"/>
          <a:sy n="50" d="100"/>
        </p:scale>
        <p:origin x="-1128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2DD85-C2DE-48E5-A4A9-9DE1AA9E6C06}" type="datetimeFigureOut">
              <a:rPr lang="pt-PT" smtClean="0"/>
              <a:t>04/12/2018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AA554-2E5E-4A26-8499-236A809E382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0443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A705-EF4C-474A-A732-7303D3BDCFC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08BC-FB3C-4D33-8E51-466296A1F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0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8BC-FB3C-4D33-8E51-466296A1F2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2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8BC-FB3C-4D33-8E51-466296A1F2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46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The yearly reports will be widely available, and will include an optional reader questionnaire and section for comments to help improve subsequent versions</a:t>
            </a:r>
          </a:p>
          <a:p>
            <a:pPr marL="8572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The input and comments on the 1st yearly report will be incorporated in the preparation of the second year report</a:t>
            </a:r>
          </a:p>
          <a:p>
            <a:pPr marL="8572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The additional input and comments on the 2nd year report will help to establish the standard for a third year report, that could be maintained beyond the end of the PARE 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8BC-FB3C-4D33-8E51-466296A1F2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52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8BC-FB3C-4D33-8E51-466296A1F2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52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8BC-FB3C-4D33-8E51-466296A1F2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5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PARE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8BC-FB3C-4D33-8E51-466296A1F2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7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8BC-FB3C-4D33-8E51-466296A1F2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5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8BC-FB3C-4D33-8E51-466296A1F2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5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1600" b="1" i="1" dirty="0" smtClean="0"/>
              <a:t>Complementary Objectives: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Have a special focus on the efficiency, economy and environmental aspects of long-range air transport;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Identify emerging technologies, including those so far developed outside the aeronautical sector, that can contribute to the progress of aviation;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Assess the competitive status of aviation worldwide, with emphasis on areas of mutually beneficial cooperation between the EU and other regions;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Seek means to increase the participation of women in aeronautics by considering relevant influences throughout their life and careers;</a:t>
            </a:r>
          </a:p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Propose ways to attract young talent to the aeronautical sector through initiatives of dissemination and active participation.</a:t>
            </a:r>
            <a:endParaRPr lang="en-GB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8BC-FB3C-4D33-8E51-466296A1F2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5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8BC-FB3C-4D33-8E51-466296A1F2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9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8BC-FB3C-4D33-8E51-466296A1F2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70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8BC-FB3C-4D33-8E51-466296A1F2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89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508BC-FB3C-4D33-8E51-466296A1F2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4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82749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C21-D240-40BE-AEF3-FEF926AC7B99}" type="datetimeFigureOut">
              <a:rPr lang="pt-PT" smtClean="0"/>
              <a:t>04/12/2018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98B-722A-451D-B942-AC92AFEDEFD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655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C21-D240-40BE-AEF3-FEF926AC7B99}" type="datetimeFigureOut">
              <a:rPr lang="pt-PT" smtClean="0"/>
              <a:t>04/12/2018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98B-722A-451D-B942-AC92AFEDEFD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55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6"/>
          <a:stretch/>
        </p:blipFill>
        <p:spPr>
          <a:xfrm>
            <a:off x="10753344" y="6155823"/>
            <a:ext cx="600456" cy="39110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07" y="360160"/>
            <a:ext cx="2329860" cy="41419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" y="5828486"/>
            <a:ext cx="1828940" cy="85227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10" y="6332284"/>
            <a:ext cx="3087142" cy="68909"/>
          </a:xfrm>
          <a:prstGeom prst="rect">
            <a:avLst/>
          </a:prstGeom>
        </p:spPr>
      </p:pic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xmlns="" id="{126763FD-7504-45FF-B7D0-E103931C2558}"/>
              </a:ext>
            </a:extLst>
          </p:cNvPr>
          <p:cNvSpPr txBox="1">
            <a:spLocks/>
          </p:cNvSpPr>
          <p:nvPr userDrawn="1"/>
        </p:nvSpPr>
        <p:spPr>
          <a:xfrm>
            <a:off x="0" y="6764867"/>
            <a:ext cx="12192000" cy="93133"/>
          </a:xfrm>
          <a:prstGeom prst="rect">
            <a:avLst/>
          </a:prstGeom>
          <a:solidFill>
            <a:srgbClr val="0071BC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449580" algn="just"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100" dirty="0">
              <a:effectLst/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9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38138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C21-D240-40BE-AEF3-FEF926AC7B99}" type="datetimeFigureOut">
              <a:rPr lang="pt-PT" smtClean="0"/>
              <a:t>04/12/2018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98B-722A-451D-B942-AC92AFEDEFD7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91" y="6155823"/>
            <a:ext cx="1419709" cy="39110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70" y="6332284"/>
            <a:ext cx="3087142" cy="6890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" y="5968314"/>
            <a:ext cx="1828940" cy="8522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07" y="360160"/>
            <a:ext cx="2329860" cy="4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4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C21-D240-40BE-AEF3-FEF926AC7B99}" type="datetimeFigureOut">
              <a:rPr lang="pt-PT" smtClean="0"/>
              <a:t>04/12/2018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98B-722A-451D-B942-AC92AFEDEFD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329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C21-D240-40BE-AEF3-FEF926AC7B99}" type="datetimeFigureOut">
              <a:rPr lang="pt-PT" smtClean="0"/>
              <a:t>04/12/2018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98B-722A-451D-B942-AC92AFEDEFD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066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C21-D240-40BE-AEF3-FEF926AC7B99}" type="datetimeFigureOut">
              <a:rPr lang="pt-PT" smtClean="0"/>
              <a:t>04/12/2018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98B-722A-451D-B942-AC92AFEDEFD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198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C21-D240-40BE-AEF3-FEF926AC7B99}" type="datetimeFigureOut">
              <a:rPr lang="pt-PT" smtClean="0"/>
              <a:t>04/12/2018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98B-722A-451D-B942-AC92AFEDEFD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27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C21-D240-40BE-AEF3-FEF926AC7B99}" type="datetimeFigureOut">
              <a:rPr lang="pt-PT" smtClean="0"/>
              <a:t>04/12/2018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598B-722A-451D-B942-AC92AFEDEFD7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91" y="6155823"/>
            <a:ext cx="1419709" cy="39110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70" y="6332284"/>
            <a:ext cx="3087142" cy="6890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" y="5968314"/>
            <a:ext cx="1828940" cy="8522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07" y="360160"/>
            <a:ext cx="2329860" cy="4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6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4AC21-D240-40BE-AEF3-FEF926AC7B99}" type="datetimeFigureOut">
              <a:rPr lang="pt-PT" smtClean="0"/>
              <a:t>04/12/2018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A598B-722A-451D-B942-AC92AFEDEFD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34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eproject.eu/publication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86691" y="3272812"/>
            <a:ext cx="69056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1BC"/>
                </a:solidFill>
              </a:rPr>
              <a:t>Perspectives </a:t>
            </a:r>
            <a:r>
              <a:rPr lang="en-GB" sz="2800" b="1" dirty="0">
                <a:solidFill>
                  <a:srgbClr val="0071BC"/>
                </a:solidFill>
              </a:rPr>
              <a:t>for </a:t>
            </a:r>
            <a:r>
              <a:rPr lang="pl-PL" sz="2800" b="1" dirty="0" smtClean="0">
                <a:solidFill>
                  <a:srgbClr val="0071BC"/>
                </a:solidFill>
              </a:rPr>
              <a:t>the </a:t>
            </a:r>
            <a:r>
              <a:rPr lang="en-GB" sz="2800" b="1" dirty="0" smtClean="0">
                <a:solidFill>
                  <a:srgbClr val="0071BC"/>
                </a:solidFill>
              </a:rPr>
              <a:t>Aeronautical </a:t>
            </a:r>
            <a:r>
              <a:rPr lang="en-GB" sz="2800" b="1" dirty="0">
                <a:solidFill>
                  <a:srgbClr val="0071BC"/>
                </a:solidFill>
              </a:rPr>
              <a:t>Research </a:t>
            </a:r>
            <a:r>
              <a:rPr lang="pl-PL" sz="2800" b="1" dirty="0" smtClean="0">
                <a:solidFill>
                  <a:srgbClr val="0071BC"/>
                </a:solidFill>
              </a:rPr>
              <a:t/>
            </a:r>
            <a:br>
              <a:rPr lang="pl-PL" sz="2800" b="1" dirty="0" smtClean="0">
                <a:solidFill>
                  <a:srgbClr val="0071BC"/>
                </a:solidFill>
              </a:rPr>
            </a:br>
            <a:r>
              <a:rPr lang="en-GB" sz="2800" b="1" dirty="0" smtClean="0">
                <a:solidFill>
                  <a:srgbClr val="0071BC"/>
                </a:solidFill>
              </a:rPr>
              <a:t>in </a:t>
            </a:r>
            <a:r>
              <a:rPr lang="en-GB" sz="2800" b="1" dirty="0">
                <a:solidFill>
                  <a:srgbClr val="0071BC"/>
                </a:solidFill>
              </a:rPr>
              <a:t>Europe (PARE</a:t>
            </a:r>
            <a:r>
              <a:rPr lang="en-GB" sz="2800" b="1" dirty="0" smtClean="0">
                <a:solidFill>
                  <a:srgbClr val="0071BC"/>
                </a:solidFill>
              </a:rPr>
              <a:t>)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pl-PL" sz="2800" b="1" dirty="0" smtClean="0"/>
              <a:t>					</a:t>
            </a:r>
          </a:p>
          <a:p>
            <a:r>
              <a:rPr lang="pl-PL" sz="2800" b="1" dirty="0"/>
              <a:t>	</a:t>
            </a:r>
            <a:r>
              <a:rPr lang="pl-PL" sz="2800" b="1" dirty="0" smtClean="0"/>
              <a:t>				Michał Pilecki</a:t>
            </a:r>
          </a:p>
          <a:p>
            <a:pPr algn="r"/>
            <a:r>
              <a:rPr lang="pl-PL" sz="2600" b="1" dirty="0" smtClean="0">
                <a:solidFill>
                  <a:srgbClr val="B3B3B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Manager</a:t>
            </a:r>
            <a:br>
              <a:rPr lang="pl-PL" sz="2600" b="1" dirty="0" smtClean="0">
                <a:solidFill>
                  <a:srgbClr val="B3B3B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600" b="1" dirty="0" smtClean="0">
                <a:solidFill>
                  <a:srgbClr val="B3B3B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INNpuls Sp. z o.o.</a:t>
            </a:r>
            <a:r>
              <a:rPr lang="pl-PL" sz="2800" b="1" dirty="0" smtClean="0">
                <a:solidFill>
                  <a:srgbClr val="B3B3B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t-PT" dirty="0">
              <a:solidFill>
                <a:srgbClr val="B3B3B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8469185" y="5984067"/>
            <a:ext cx="3144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MinionPro-Regular" panose="02040503050306020203" pitchFamily="18" charset="0"/>
              </a:rPr>
              <a:t>This project has received funding from the European Union’s Horizon 2020 research and innovation programme under grant agreement No 769220</a:t>
            </a:r>
            <a:r>
              <a:rPr lang="en-US" sz="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MinionPro-Regular" panose="02040503050306020203" pitchFamily="18" charset="0"/>
              </a:rPr>
              <a:t>. </a:t>
            </a:r>
            <a:r>
              <a:rPr lang="en-GB" sz="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MinionPro-Regular" panose="02040503050306020203" pitchFamily="18" charset="0"/>
              </a:rPr>
              <a:t>This publication [communication] reflects the views only of the author, and the Commission cannot be held responsible for any use which may be made of the information contained therein.</a:t>
            </a:r>
            <a:endParaRPr lang="pt-P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1"/>
          <a:stretch/>
        </p:blipFill>
        <p:spPr>
          <a:xfrm>
            <a:off x="7719028" y="6014855"/>
            <a:ext cx="640960" cy="43087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3" r="31075"/>
          <a:stretch/>
        </p:blipFill>
        <p:spPr>
          <a:xfrm>
            <a:off x="0" y="0"/>
            <a:ext cx="3887014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80" y="697083"/>
            <a:ext cx="4192343" cy="944681"/>
          </a:xfrm>
          <a:prstGeom prst="rect">
            <a:avLst/>
          </a:prstGeom>
        </p:spPr>
      </p:pic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xmlns="" id="{722C35BC-0C32-438F-8F2A-38953237FB43}"/>
              </a:ext>
            </a:extLst>
          </p:cNvPr>
          <p:cNvSpPr txBox="1">
            <a:spLocks/>
          </p:cNvSpPr>
          <p:nvPr/>
        </p:nvSpPr>
        <p:spPr>
          <a:xfrm>
            <a:off x="3887015" y="6764867"/>
            <a:ext cx="8304986" cy="93133"/>
          </a:xfrm>
          <a:prstGeom prst="rect">
            <a:avLst/>
          </a:prstGeom>
          <a:solidFill>
            <a:srgbClr val="0071BC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449580" algn="just"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100" dirty="0">
              <a:effectLst/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:\INNpuls Przetargi\2010\RARR Punkt kontaktowy\REALIZACJA\INNA INICJATYWA PROINNOWACYJNA\KONKURS WZORNICZY VII 2018\Patronaty i Partnerzy\Loga\INN_we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50" y="380113"/>
            <a:ext cx="3298430" cy="158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r="5952"/>
          <a:stretch/>
        </p:blipFill>
        <p:spPr>
          <a:xfrm>
            <a:off x="9164459" y="2107933"/>
            <a:ext cx="2806159" cy="244695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440" y="394971"/>
            <a:ext cx="8637069" cy="1325563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 </a:t>
            </a:r>
            <a:r>
              <a:rPr lang="en-GB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Increasing the Participation of Women in Aeronautics</a:t>
            </a:r>
            <a:endParaRPr lang="pt-PT" sz="3600" b="1" dirty="0">
              <a:solidFill>
                <a:srgbClr val="0071B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853440" y="1720534"/>
            <a:ext cx="10934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600" b="1" dirty="0"/>
              <a:t>Considering all factors along the life and career of women that influence their interest in aeronautics: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GB" sz="1600" i="1" dirty="0"/>
              <a:t>Family prejudices: </a:t>
            </a:r>
            <a:r>
              <a:rPr lang="en-GB" sz="1600" dirty="0"/>
              <a:t>girls play with dolls and boys with cars and planes?!</a:t>
            </a:r>
          </a:p>
          <a:p>
            <a:pPr marL="685800" lvl="2">
              <a:lnSpc>
                <a:spcPct val="100000"/>
              </a:lnSpc>
              <a:spcBef>
                <a:spcPts val="800"/>
              </a:spcBef>
            </a:pPr>
            <a:r>
              <a:rPr lang="en-GB" sz="1600" i="1" dirty="0"/>
              <a:t>Elementary and secondary school focus: </a:t>
            </a:r>
            <a:r>
              <a:rPr lang="en-GB" sz="1600" dirty="0"/>
              <a:t>girls should have the some options and access as boys.</a:t>
            </a:r>
          </a:p>
          <a:p>
            <a:pPr marL="685800" lvl="2">
              <a:lnSpc>
                <a:spcPct val="100000"/>
              </a:lnSpc>
              <a:spcBef>
                <a:spcPts val="800"/>
              </a:spcBef>
            </a:pPr>
            <a:r>
              <a:rPr lang="en-GB" sz="1600" i="1" dirty="0"/>
              <a:t>University education</a:t>
            </a:r>
            <a:r>
              <a:rPr lang="en-GB" sz="1600" dirty="0"/>
              <a:t>: perhaps the most open but perhaps not even.</a:t>
            </a:r>
          </a:p>
          <a:p>
            <a:pPr marL="685800" lvl="2">
              <a:lnSpc>
                <a:spcPct val="100000"/>
              </a:lnSpc>
              <a:spcBef>
                <a:spcPts val="800"/>
              </a:spcBef>
            </a:pPr>
            <a:r>
              <a:rPr lang="en-GB" sz="1600" i="1" dirty="0"/>
              <a:t>Employment opportunities: </a:t>
            </a:r>
            <a:r>
              <a:rPr lang="en-GB" sz="1600" dirty="0"/>
              <a:t>ensuring ability is the sole criterion.</a:t>
            </a:r>
          </a:p>
          <a:p>
            <a:pPr marL="685800" lvl="2">
              <a:lnSpc>
                <a:spcPct val="100000"/>
              </a:lnSpc>
              <a:spcBef>
                <a:spcPts val="800"/>
              </a:spcBef>
            </a:pPr>
            <a:r>
              <a:rPr lang="en-GB" sz="1600" i="1" dirty="0"/>
              <a:t>On-the job treatment: </a:t>
            </a:r>
            <a:r>
              <a:rPr lang="en-GB" sz="1600" dirty="0"/>
              <a:t>countering gender motivated abuse.</a:t>
            </a:r>
          </a:p>
          <a:p>
            <a:pPr marL="685800" lvl="2">
              <a:lnSpc>
                <a:spcPct val="100000"/>
              </a:lnSpc>
              <a:spcBef>
                <a:spcPts val="800"/>
              </a:spcBef>
            </a:pPr>
            <a:r>
              <a:rPr lang="en-GB" sz="1600" i="1" dirty="0"/>
              <a:t>Protection of maternity: </a:t>
            </a:r>
            <a:r>
              <a:rPr lang="en-GB" sz="1600" dirty="0"/>
              <a:t>from untimely and inhumane dismissal.</a:t>
            </a:r>
          </a:p>
          <a:p>
            <a:pPr marL="685800" lvl="2">
              <a:lnSpc>
                <a:spcPct val="100000"/>
              </a:lnSpc>
              <a:spcBef>
                <a:spcPts val="800"/>
              </a:spcBef>
            </a:pPr>
            <a:r>
              <a:rPr lang="en-GB" sz="1600" i="1" dirty="0"/>
              <a:t>Reasonable allowance: </a:t>
            </a:r>
            <a:r>
              <a:rPr lang="en-GB" sz="1600" dirty="0"/>
              <a:t>for childhood care and special circumstances.</a:t>
            </a:r>
          </a:p>
          <a:p>
            <a:pPr marL="685800" lvl="2">
              <a:lnSpc>
                <a:spcPct val="100000"/>
              </a:lnSpc>
              <a:spcBef>
                <a:spcPts val="800"/>
              </a:spcBef>
            </a:pPr>
            <a:r>
              <a:rPr lang="en-GB" sz="1600" i="1" dirty="0"/>
              <a:t>Recognition of achievement: </a:t>
            </a:r>
            <a:r>
              <a:rPr lang="en-GB" sz="1600" dirty="0"/>
              <a:t>given equally taking into account the effect of inevitable circumstances.</a:t>
            </a:r>
          </a:p>
          <a:p>
            <a:pPr marL="685800" lvl="2">
              <a:lnSpc>
                <a:spcPct val="100000"/>
              </a:lnSpc>
              <a:spcBef>
                <a:spcPts val="800"/>
              </a:spcBef>
            </a:pPr>
            <a:r>
              <a:rPr lang="en-GB" sz="1600" i="1" dirty="0"/>
              <a:t>Benefits of complementarity: </a:t>
            </a:r>
            <a:r>
              <a:rPr lang="en-GB" sz="1600" dirty="0"/>
              <a:t>combining and sharing activities in the most efficient and broad-minded way.</a:t>
            </a:r>
          </a:p>
          <a:p>
            <a:pPr marL="685800" lvl="2">
              <a:lnSpc>
                <a:spcPct val="100000"/>
              </a:lnSpc>
              <a:spcBef>
                <a:spcPts val="800"/>
              </a:spcBef>
            </a:pPr>
            <a:r>
              <a:rPr lang="en-GB" sz="1600" i="1" dirty="0"/>
              <a:t>Enlargement of the workforce: </a:t>
            </a:r>
            <a:r>
              <a:rPr lang="en-GB" sz="1600" dirty="0"/>
              <a:t>attracting valuable talent otherwise lost. </a:t>
            </a:r>
          </a:p>
        </p:txBody>
      </p:sp>
    </p:spTree>
    <p:extLst>
      <p:ext uri="{BB962C8B-B14F-4D97-AF65-F5344CB8AC3E}">
        <p14:creationId xmlns:p14="http://schemas.microsoft.com/office/powerpoint/2010/main" val="41832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440" y="394971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 </a:t>
            </a:r>
            <a:r>
              <a:rPr lang="en-GB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Attracting Young Talent to Aeronautics</a:t>
            </a:r>
            <a:endParaRPr lang="pt-PT" sz="3600" b="1" dirty="0">
              <a:solidFill>
                <a:srgbClr val="0071B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918209" y="1503780"/>
            <a:ext cx="985245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600" b="1" dirty="0"/>
              <a:t>The attraction of young talent to aeronautics can start at an early age and have a lifelong sustainment:</a:t>
            </a:r>
          </a:p>
          <a:p>
            <a:pPr marL="685800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Enlighten children with vivid and real stories of the wonders of </a:t>
            </a:r>
            <a:r>
              <a:rPr lang="en-GB" sz="1600" dirty="0" smtClean="0"/>
              <a:t>aviation</a:t>
            </a:r>
            <a:endParaRPr lang="en-GB" sz="1600" dirty="0"/>
          </a:p>
          <a:p>
            <a:pPr marL="685800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Provide elementary schools with simple and memorable experiments of flight: gliders made of a folded paper sheet</a:t>
            </a:r>
            <a:r>
              <a:rPr lang="en-GB" sz="1600" dirty="0" smtClean="0"/>
              <a:t>,</a:t>
            </a:r>
            <a:endParaRPr lang="pl-PL" sz="1600" dirty="0" smtClean="0"/>
          </a:p>
          <a:p>
            <a:pPr marL="685800">
              <a:lnSpc>
                <a:spcPct val="100000"/>
              </a:lnSpc>
              <a:spcBef>
                <a:spcPts val="600"/>
              </a:spcBef>
            </a:pPr>
            <a:r>
              <a:rPr lang="en-GB" sz="1600" dirty="0" smtClean="0"/>
              <a:t>Include </a:t>
            </a:r>
            <a:r>
              <a:rPr lang="en-GB" sz="1600" dirty="0"/>
              <a:t>in secondary school demonstrations of how mathematics, physics and other sciences act as enablers of </a:t>
            </a:r>
            <a:r>
              <a:rPr lang="en-GB" sz="1600" dirty="0" smtClean="0"/>
              <a:t>aviation</a:t>
            </a:r>
            <a:r>
              <a:rPr lang="pl-PL" sz="1600" dirty="0" smtClean="0"/>
              <a:t>,</a:t>
            </a:r>
            <a:endParaRPr lang="en-GB" sz="1600" dirty="0"/>
          </a:p>
          <a:p>
            <a:pPr marL="685800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Give university students a strong scientific background as the basis of a wide choice of disciplines relevant to </a:t>
            </a:r>
            <a:r>
              <a:rPr lang="en-GB" sz="1600" dirty="0" smtClean="0"/>
              <a:t>aeronautics</a:t>
            </a:r>
            <a:r>
              <a:rPr lang="pl-PL" sz="1600" dirty="0" smtClean="0"/>
              <a:t>,</a:t>
            </a:r>
            <a:endParaRPr lang="en-GB" sz="1600" dirty="0"/>
          </a:p>
          <a:p>
            <a:pPr marL="685800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Enlist the interest of bright students by seminars, visits and stays at industry before they graduate and are lured by other </a:t>
            </a:r>
            <a:r>
              <a:rPr lang="en-GB" sz="1600" dirty="0" smtClean="0"/>
              <a:t>motivations</a:t>
            </a:r>
            <a:r>
              <a:rPr lang="pl-PL" sz="1600" dirty="0"/>
              <a:t>,</a:t>
            </a:r>
            <a:endParaRPr lang="en-GB" sz="1600" dirty="0"/>
          </a:p>
          <a:p>
            <a:pPr marL="685800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Retain the dedication of able employees by supporting the development and application of their </a:t>
            </a:r>
            <a:r>
              <a:rPr lang="en-GB" sz="1600" dirty="0" smtClean="0"/>
              <a:t>skills</a:t>
            </a:r>
            <a:r>
              <a:rPr lang="pl-PL" sz="1600" dirty="0" smtClean="0"/>
              <a:t>,</a:t>
            </a:r>
            <a:endParaRPr lang="en-GB" sz="1600" dirty="0"/>
          </a:p>
          <a:p>
            <a:pPr marL="685800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Ensure that employees not only contribute but also share the benefits in a successful </a:t>
            </a:r>
            <a:r>
              <a:rPr lang="en-GB" sz="1600" dirty="0" smtClean="0"/>
              <a:t>enterprise</a:t>
            </a:r>
            <a:r>
              <a:rPr lang="pl-PL" sz="1600" dirty="0" smtClean="0"/>
              <a:t>,</a:t>
            </a:r>
            <a:endParaRPr lang="en-GB" sz="1600" dirty="0"/>
          </a:p>
          <a:p>
            <a:pPr marL="685800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Provide a stable and rewarding employment without concerns about retirement conditions and possible impairments.</a:t>
            </a:r>
          </a:p>
        </p:txBody>
      </p:sp>
    </p:spTree>
    <p:extLst>
      <p:ext uri="{BB962C8B-B14F-4D97-AF65-F5344CB8AC3E}">
        <p14:creationId xmlns:p14="http://schemas.microsoft.com/office/powerpoint/2010/main" val="19231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440" y="394971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8. </a:t>
            </a:r>
            <a:r>
              <a:rPr lang="en-GB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Outputs of PARE</a:t>
            </a:r>
            <a:endParaRPr lang="pt-PT" sz="3600" b="1" dirty="0">
              <a:solidFill>
                <a:srgbClr val="0071B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853439" y="1319697"/>
            <a:ext cx="1010896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endParaRPr lang="pl-PL" sz="2000" b="1" dirty="0" smtClean="0">
              <a:solidFill>
                <a:srgbClr val="0071BC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3200" b="1" dirty="0" smtClean="0">
                <a:solidFill>
                  <a:srgbClr val="0070C0"/>
                </a:solidFill>
              </a:rPr>
              <a:t>The </a:t>
            </a:r>
            <a:r>
              <a:rPr lang="en-GB" sz="3200" b="1" dirty="0">
                <a:solidFill>
                  <a:srgbClr val="0070C0"/>
                </a:solidFill>
              </a:rPr>
              <a:t>main output of PARE are 3 yearly </a:t>
            </a:r>
            <a:r>
              <a:rPr lang="en-GB" sz="3200" b="1" dirty="0" smtClean="0">
                <a:solidFill>
                  <a:srgbClr val="0070C0"/>
                </a:solidFill>
              </a:rPr>
              <a:t>reports</a:t>
            </a:r>
            <a:endParaRPr lang="en-GB" sz="3200" b="1" dirty="0">
              <a:solidFill>
                <a:srgbClr val="0070C0"/>
              </a:solidFill>
            </a:endParaRPr>
          </a:p>
          <a:p>
            <a:pPr marL="9144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dirty="0" err="1" smtClean="0"/>
              <a:t>Published</a:t>
            </a:r>
            <a:r>
              <a:rPr lang="pl-PL" dirty="0" smtClean="0"/>
              <a:t> in </a:t>
            </a:r>
            <a:r>
              <a:rPr lang="en-GB" dirty="0" smtClean="0"/>
              <a:t>2018</a:t>
            </a:r>
            <a:r>
              <a:rPr lang="en-GB" dirty="0"/>
              <a:t>, 2019 and </a:t>
            </a:r>
            <a:r>
              <a:rPr lang="en-GB" dirty="0" smtClean="0"/>
              <a:t>2020</a:t>
            </a:r>
            <a:endParaRPr lang="pl-PL" dirty="0" smtClean="0"/>
          </a:p>
          <a:p>
            <a:pPr marL="9144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dirty="0" smtClean="0"/>
              <a:t>R</a:t>
            </a:r>
            <a:r>
              <a:rPr lang="en-US" dirty="0" err="1" smtClean="0"/>
              <a:t>eports</a:t>
            </a:r>
            <a:r>
              <a:rPr lang="en-US" dirty="0" smtClean="0"/>
              <a:t> </a:t>
            </a:r>
            <a:r>
              <a:rPr lang="en-US" dirty="0"/>
              <a:t>will be widely </a:t>
            </a:r>
            <a:r>
              <a:rPr lang="en-US" dirty="0" smtClean="0"/>
              <a:t>available</a:t>
            </a:r>
            <a:endParaRPr lang="pl-PL" dirty="0" smtClean="0"/>
          </a:p>
          <a:p>
            <a:pPr marL="9144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dirty="0" err="1" smtClean="0"/>
              <a:t>Publication</a:t>
            </a:r>
            <a:r>
              <a:rPr lang="pl-PL" dirty="0" smtClean="0"/>
              <a:t> of Report 1 – </a:t>
            </a:r>
            <a:r>
              <a:rPr lang="pl-PL" dirty="0" err="1" smtClean="0">
                <a:solidFill>
                  <a:srgbClr val="C00000"/>
                </a:solidFill>
              </a:rPr>
              <a:t>consultations</a:t>
            </a:r>
            <a:r>
              <a:rPr lang="pl-PL" dirty="0" smtClean="0"/>
              <a:t> - </a:t>
            </a:r>
            <a:r>
              <a:rPr lang="pl-PL" dirty="0" err="1" smtClean="0"/>
              <a:t>improvement</a:t>
            </a:r>
            <a:r>
              <a:rPr lang="pl-PL" dirty="0" smtClean="0"/>
              <a:t> of Report 2 </a:t>
            </a:r>
            <a:r>
              <a:rPr lang="pl-PL" dirty="0"/>
              <a:t>-  </a:t>
            </a:r>
            <a:r>
              <a:rPr lang="pl-PL" dirty="0" err="1">
                <a:solidFill>
                  <a:srgbClr val="C00000"/>
                </a:solidFill>
              </a:rPr>
              <a:t>consultations</a:t>
            </a:r>
            <a:r>
              <a:rPr lang="pl-PL" dirty="0"/>
              <a:t> - </a:t>
            </a:r>
            <a:r>
              <a:rPr lang="pl-PL" dirty="0" err="1"/>
              <a:t>improvement</a:t>
            </a:r>
            <a:r>
              <a:rPr lang="pl-PL" dirty="0"/>
              <a:t> </a:t>
            </a:r>
            <a:r>
              <a:rPr lang="pl-PL" dirty="0" smtClean="0"/>
              <a:t>of Report 3</a:t>
            </a:r>
          </a:p>
          <a:p>
            <a:pPr marL="457200" indent="0">
              <a:lnSpc>
                <a:spcPct val="100000"/>
              </a:lnSpc>
              <a:buNone/>
            </a:pPr>
            <a:endParaRPr lang="pl-PL" dirty="0"/>
          </a:p>
          <a:p>
            <a:pPr marL="457200" indent="0">
              <a:lnSpc>
                <a:spcPct val="100000"/>
              </a:lnSpc>
              <a:buNone/>
            </a:pP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994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440" y="394971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8. </a:t>
            </a:r>
            <a:r>
              <a:rPr lang="pl-PL" sz="3600" b="1" dirty="0" smtClean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pl-PL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Report </a:t>
            </a:r>
            <a:r>
              <a:rPr lang="pl-PL" sz="3600" b="1" dirty="0" err="1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pl-PL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3600" b="1" dirty="0" smtClean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– </a:t>
            </a:r>
            <a:r>
              <a:rPr lang="pl-PL" sz="3600" b="1" dirty="0" err="1" smtClean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  <a:r>
              <a:rPr lang="pl-PL" sz="3600" b="1" dirty="0" smtClean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pt-PT" sz="3600" b="1" dirty="0">
              <a:solidFill>
                <a:srgbClr val="0071B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853440" y="1319697"/>
            <a:ext cx="855136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500" dirty="0"/>
              <a:t/>
            </a:r>
            <a:br>
              <a:rPr lang="en-GB" sz="1500" dirty="0"/>
            </a:br>
            <a:endParaRPr lang="en-GB" sz="1500" dirty="0"/>
          </a:p>
        </p:txBody>
      </p:sp>
      <p:sp>
        <p:nvSpPr>
          <p:cNvPr id="3" name="Prostokąt 2"/>
          <p:cNvSpPr/>
          <p:nvPr/>
        </p:nvSpPr>
        <p:spPr>
          <a:xfrm>
            <a:off x="2182922" y="1723843"/>
            <a:ext cx="90885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685800">
              <a:lnSpc>
                <a:spcPct val="100000"/>
              </a:lnSpc>
            </a:pPr>
            <a:r>
              <a:rPr lang="pl-PL" sz="2400" dirty="0" smtClean="0"/>
              <a:t>Link to </a:t>
            </a:r>
            <a:r>
              <a:rPr lang="pl-PL" sz="2400" dirty="0" err="1" smtClean="0"/>
              <a:t>all</a:t>
            </a:r>
            <a:r>
              <a:rPr lang="pl-PL" sz="2400" dirty="0" smtClean="0"/>
              <a:t> </a:t>
            </a:r>
            <a:r>
              <a:rPr lang="pl-PL" sz="2400" dirty="0" err="1" smtClean="0"/>
              <a:t>chapters</a:t>
            </a:r>
            <a:r>
              <a:rPr lang="pl-PL" sz="2400" dirty="0" smtClean="0"/>
              <a:t> (online, </a:t>
            </a:r>
            <a:r>
              <a:rPr lang="pl-PL" sz="2400" dirty="0" err="1" smtClean="0"/>
              <a:t>ready</a:t>
            </a:r>
            <a:r>
              <a:rPr lang="pl-PL" sz="2400" dirty="0" smtClean="0"/>
              <a:t> to </a:t>
            </a:r>
            <a:r>
              <a:rPr lang="pl-PL" sz="2400" dirty="0" err="1" smtClean="0"/>
              <a:t>dowload</a:t>
            </a:r>
            <a:r>
              <a:rPr lang="pl-PL" sz="2400" dirty="0" smtClean="0"/>
              <a:t>)</a:t>
            </a:r>
            <a:endParaRPr lang="pl-PL" sz="2400" dirty="0"/>
          </a:p>
          <a:p>
            <a:pPr marL="685800"/>
            <a:r>
              <a:rPr lang="pl-PL" sz="2400" u="sng" dirty="0">
                <a:hlinkClick r:id="rId3"/>
              </a:rPr>
              <a:t>https://</a:t>
            </a:r>
            <a:r>
              <a:rPr lang="pl-PL" sz="2400" u="sng" dirty="0" smtClean="0">
                <a:hlinkClick r:id="rId3"/>
              </a:rPr>
              <a:t>www.pareproject.eu/publications</a:t>
            </a:r>
            <a:endParaRPr lang="pl-PL" sz="2400" u="sng" dirty="0" smtClean="0"/>
          </a:p>
          <a:p>
            <a:pPr marL="685800"/>
            <a:endParaRPr lang="pl-PL" sz="2400" u="sng" dirty="0" smtClean="0"/>
          </a:p>
          <a:p>
            <a:pPr marL="685800"/>
            <a:r>
              <a:rPr lang="pl-PL" sz="2400" dirty="0" err="1" smtClean="0">
                <a:solidFill>
                  <a:srgbClr val="C00000"/>
                </a:solidFill>
              </a:rPr>
              <a:t>All</a:t>
            </a:r>
            <a:r>
              <a:rPr lang="pl-PL" sz="2400" dirty="0" smtClean="0">
                <a:solidFill>
                  <a:srgbClr val="C00000"/>
                </a:solidFill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</a:rPr>
              <a:t>comments</a:t>
            </a:r>
            <a:r>
              <a:rPr lang="pl-PL" sz="2400" dirty="0" smtClean="0">
                <a:solidFill>
                  <a:srgbClr val="C00000"/>
                </a:solidFill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</a:rPr>
              <a:t>are</a:t>
            </a:r>
            <a:r>
              <a:rPr lang="pl-PL" sz="2400" dirty="0" smtClean="0">
                <a:solidFill>
                  <a:srgbClr val="C00000"/>
                </a:solidFill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</a:rPr>
              <a:t>very</a:t>
            </a:r>
            <a:r>
              <a:rPr lang="pl-PL" sz="2400" dirty="0" smtClean="0">
                <a:solidFill>
                  <a:srgbClr val="C00000"/>
                </a:solidFill>
              </a:rPr>
              <a:t> much </a:t>
            </a:r>
            <a:r>
              <a:rPr lang="pl-PL" sz="2400" dirty="0" err="1" smtClean="0">
                <a:solidFill>
                  <a:srgbClr val="C00000"/>
                </a:solidFill>
              </a:rPr>
              <a:t>welcome</a:t>
            </a:r>
            <a:r>
              <a:rPr lang="pl-PL" sz="2400" dirty="0" smtClean="0">
                <a:solidFill>
                  <a:srgbClr val="C00000"/>
                </a:solidFill>
              </a:rPr>
              <a:t> in order to </a:t>
            </a:r>
            <a:r>
              <a:rPr lang="pl-PL" sz="2400" dirty="0" err="1" smtClean="0">
                <a:solidFill>
                  <a:srgbClr val="C00000"/>
                </a:solidFill>
              </a:rPr>
              <a:t>improve</a:t>
            </a:r>
            <a:r>
              <a:rPr lang="pl-PL" sz="2400" dirty="0" smtClean="0">
                <a:solidFill>
                  <a:srgbClr val="C00000"/>
                </a:solidFill>
              </a:rPr>
              <a:t> the </a:t>
            </a:r>
            <a:r>
              <a:rPr lang="pl-PL" sz="2400" dirty="0" err="1" smtClean="0">
                <a:solidFill>
                  <a:srgbClr val="C00000"/>
                </a:solidFill>
              </a:rPr>
              <a:t>second</a:t>
            </a:r>
            <a:r>
              <a:rPr lang="pl-PL" sz="2400" dirty="0" smtClean="0">
                <a:solidFill>
                  <a:srgbClr val="C00000"/>
                </a:solidFill>
              </a:rPr>
              <a:t> </a:t>
            </a:r>
            <a:r>
              <a:rPr lang="pl-PL" sz="2400" dirty="0" err="1" smtClean="0">
                <a:solidFill>
                  <a:srgbClr val="C00000"/>
                </a:solidFill>
              </a:rPr>
              <a:t>year</a:t>
            </a:r>
            <a:r>
              <a:rPr lang="pl-PL" sz="2400" dirty="0" smtClean="0">
                <a:solidFill>
                  <a:srgbClr val="C00000"/>
                </a:solidFill>
              </a:rPr>
              <a:t> report!</a:t>
            </a:r>
          </a:p>
          <a:p>
            <a:pPr marL="1028700" indent="-342900">
              <a:buFont typeface="Wingdings" panose="05000000000000000000" pitchFamily="2" charset="2"/>
              <a:buChar char="§"/>
            </a:pPr>
            <a:endParaRPr lang="pl-PL" sz="2400" dirty="0" smtClean="0"/>
          </a:p>
          <a:p>
            <a:pPr marL="1028700" indent="-342900">
              <a:buFont typeface="Wingdings" panose="05000000000000000000" pitchFamily="2" charset="2"/>
              <a:buChar char="§"/>
            </a:pPr>
            <a:endParaRPr lang="pl-PL" sz="2400" dirty="0" smtClean="0"/>
          </a:p>
          <a:p>
            <a:pPr marL="1028700" indent="-342900">
              <a:buFont typeface="Wingdings" panose="05000000000000000000" pitchFamily="2" charset="2"/>
              <a:buChar char="§"/>
            </a:pPr>
            <a:endParaRPr lang="pl-PL" sz="2400" dirty="0"/>
          </a:p>
          <a:p>
            <a:pPr marL="685800"/>
            <a:endParaRPr lang="pl-PL" sz="2400" dirty="0"/>
          </a:p>
          <a:p>
            <a:pPr marL="685800">
              <a:lnSpc>
                <a:spcPct val="100000"/>
              </a:lnSpc>
            </a:pPr>
            <a:endParaRPr lang="pl-PL" dirty="0" smtClean="0"/>
          </a:p>
          <a:p>
            <a:pPr marL="685800">
              <a:lnSpc>
                <a:spcPct val="100000"/>
              </a:lnSpc>
            </a:pPr>
            <a:endParaRPr lang="pl-PL" dirty="0"/>
          </a:p>
          <a:p>
            <a:pPr marL="685800">
              <a:lnSpc>
                <a:spcPct val="100000"/>
              </a:lnSpc>
            </a:pPr>
            <a:endParaRPr lang="en-GB" dirty="0"/>
          </a:p>
        </p:txBody>
      </p:sp>
      <p:sp>
        <p:nvSpPr>
          <p:cNvPr id="4" name="Strzałka w prawo 3"/>
          <p:cNvSpPr/>
          <p:nvPr/>
        </p:nvSpPr>
        <p:spPr>
          <a:xfrm>
            <a:off x="1693718" y="20158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1753431" y="31449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6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853440" y="1319697"/>
            <a:ext cx="855136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500" dirty="0"/>
              <a:t/>
            </a:r>
            <a:br>
              <a:rPr lang="en-GB" sz="1500" dirty="0"/>
            </a:br>
            <a:endParaRPr lang="en-GB" sz="15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914400"/>
            <a:ext cx="9051007" cy="475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2"/>
          <a:stretch/>
        </p:blipFill>
        <p:spPr>
          <a:xfrm>
            <a:off x="8263467" y="5722145"/>
            <a:ext cx="643668" cy="430877"/>
          </a:xfrm>
          <a:prstGeom prst="rect">
            <a:avLst/>
          </a:prstGeom>
        </p:spPr>
      </p:pic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xmlns="" id="{9DE817EA-6E1E-4336-8F30-52ABD99A872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885872"/>
          </a:xfrm>
          <a:prstGeom prst="rect">
            <a:avLst/>
          </a:prstGeom>
          <a:solidFill>
            <a:srgbClr val="0071BC"/>
          </a:solidFill>
        </p:spPr>
        <p:txBody>
          <a:bodyPr vert="horz" wrap="square" lIns="91440" tIns="45720" rIns="91440" bIns="45720" rtlCol="0" anchor="b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110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10" name="CaixaDeTexto 2">
            <a:extLst>
              <a:ext uri="{FF2B5EF4-FFF2-40B4-BE49-F238E27FC236}">
                <a16:creationId xmlns:a16="http://schemas.microsoft.com/office/drawing/2014/main" xmlns="" id="{67B6CAA7-0639-4C52-AB41-85AACE10D361}"/>
              </a:ext>
            </a:extLst>
          </p:cNvPr>
          <p:cNvSpPr txBox="1"/>
          <p:nvPr/>
        </p:nvSpPr>
        <p:spPr>
          <a:xfrm>
            <a:off x="5124067" y="5352361"/>
            <a:ext cx="2160905" cy="48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kern="1200">
                <a:solidFill>
                  <a:srgbClr val="FFFFF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www.website.eu</a:t>
            </a:r>
            <a:endParaRPr lang="pt-PT" sz="110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2E615879-1258-41FF-9AF0-20C38F8B84B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87"/>
          <a:stretch/>
        </p:blipFill>
        <p:spPr>
          <a:xfrm>
            <a:off x="510416" y="1672318"/>
            <a:ext cx="4144021" cy="6932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2170" y="3004784"/>
            <a:ext cx="698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 for your attention!</a:t>
            </a:r>
          </a:p>
          <a:p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57146622-C87D-44BF-9884-4D060833D6A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86"/>
          <a:stretch/>
        </p:blipFill>
        <p:spPr>
          <a:xfrm>
            <a:off x="5016817" y="1844690"/>
            <a:ext cx="7175183" cy="3243518"/>
          </a:xfrm>
          <a:prstGeom prst="rect">
            <a:avLst/>
          </a:prstGeom>
        </p:spPr>
      </p:pic>
      <p:sp>
        <p:nvSpPr>
          <p:cNvPr id="13" name="Caixa de Texto 2"/>
          <p:cNvSpPr txBox="1">
            <a:spLocks noChangeArrowheads="1"/>
          </p:cNvSpPr>
          <p:nvPr/>
        </p:nvSpPr>
        <p:spPr bwMode="auto">
          <a:xfrm>
            <a:off x="8843258" y="5705340"/>
            <a:ext cx="3144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MinionPro-Regular" panose="02040503050306020203" pitchFamily="18" charset="0"/>
              </a:rPr>
              <a:t>This project has received funding from the European Union’s Horizon 2020 research and innovation programme under grant agreement No 769220</a:t>
            </a:r>
            <a:r>
              <a:rPr lang="en-US" sz="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MinionPro-Regular" panose="02040503050306020203" pitchFamily="18" charset="0"/>
              </a:rPr>
              <a:t>. </a:t>
            </a:r>
            <a:r>
              <a:rPr lang="en-GB" sz="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MinionPro-Regular" panose="02040503050306020203" pitchFamily="18" charset="0"/>
              </a:rPr>
              <a:t>This publication [communication] reflects the views only of the author, and the Commission cannot be held responsible for any use which may be made of the information contained therein.</a:t>
            </a:r>
            <a:endParaRPr lang="pt-P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0980" y="5643785"/>
            <a:ext cx="329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www.pareproject.eu</a:t>
            </a:r>
          </a:p>
        </p:txBody>
      </p:sp>
    </p:spTree>
    <p:extLst>
      <p:ext uri="{BB962C8B-B14F-4D97-AF65-F5344CB8AC3E}">
        <p14:creationId xmlns:p14="http://schemas.microsoft.com/office/powerpoint/2010/main" val="32926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5060" r="27" b="10915"/>
          <a:stretch/>
        </p:blipFill>
        <p:spPr>
          <a:xfrm>
            <a:off x="-20782" y="0"/>
            <a:ext cx="12212782" cy="6858000"/>
          </a:xfrm>
          <a:prstGeom prst="rect">
            <a:avLst/>
          </a:prstGeom>
        </p:spPr>
      </p:pic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665018" y="1423555"/>
            <a:ext cx="5569527" cy="4925289"/>
          </a:xfrm>
          <a:prstGeom prst="rect">
            <a:avLst/>
          </a:prstGeom>
          <a:solidFill>
            <a:srgbClr val="0071BC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TOPIC MG-1.5-2016-2017</a:t>
            </a:r>
            <a:endParaRPr lang="pl-PL" sz="2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l-PL" sz="20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Aim</a:t>
            </a:r>
            <a:endParaRPr lang="en-GB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GB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Identification of</a:t>
            </a:r>
            <a:r>
              <a:rPr lang="pl-PL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gaps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endParaRPr lang="pl-PL" sz="20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barriers 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endParaRPr lang="pl-PL" sz="20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needs 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aviation </a:t>
            </a:r>
            <a:r>
              <a:rPr lang="en-GB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</a:t>
            </a:r>
            <a:r>
              <a:rPr lang="pl-PL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GB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l-PL" sz="20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Duration</a:t>
            </a:r>
            <a:r>
              <a:rPr lang="pl-PL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l-PL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36 </a:t>
            </a:r>
            <a:r>
              <a:rPr lang="pl-PL" sz="20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months</a:t>
            </a:r>
            <a:r>
              <a:rPr lang="pl-PL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pl-PL" sz="20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November</a:t>
            </a:r>
            <a:r>
              <a:rPr lang="pl-PL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2017 – </a:t>
            </a:r>
            <a:r>
              <a:rPr lang="pl-PL" sz="20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October</a:t>
            </a:r>
            <a:r>
              <a:rPr lang="pl-PL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2020)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 of </a:t>
            </a:r>
            <a:r>
              <a:rPr lang="en-GB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</a:t>
            </a:r>
            <a:r>
              <a:rPr lang="pl-PL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GB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Coordination </a:t>
            </a:r>
            <a:r>
              <a:rPr lang="en-GB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Support Action (CSA)</a:t>
            </a:r>
            <a:r>
              <a:rPr lang="en-GB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55835" y="230663"/>
            <a:ext cx="110447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bg1"/>
                </a:solidFill>
              </a:rPr>
              <a:t>Perspectives </a:t>
            </a:r>
            <a:r>
              <a:rPr lang="en-GB" sz="3600" b="1" dirty="0">
                <a:solidFill>
                  <a:schemeClr val="bg1"/>
                </a:solidFill>
              </a:rPr>
              <a:t>for </a:t>
            </a:r>
            <a:r>
              <a:rPr lang="pl-PL" sz="3600" b="1" dirty="0">
                <a:solidFill>
                  <a:schemeClr val="bg1"/>
                </a:solidFill>
              </a:rPr>
              <a:t>the </a:t>
            </a:r>
            <a:r>
              <a:rPr lang="en-GB" sz="3600" b="1" dirty="0">
                <a:solidFill>
                  <a:schemeClr val="bg1"/>
                </a:solidFill>
              </a:rPr>
              <a:t>Aeronautical Research </a:t>
            </a:r>
            <a:r>
              <a:rPr lang="en-GB" sz="3600" b="1" dirty="0" smtClean="0">
                <a:solidFill>
                  <a:schemeClr val="bg1"/>
                </a:solidFill>
              </a:rPr>
              <a:t>in </a:t>
            </a:r>
            <a:r>
              <a:rPr lang="en-GB" sz="3600" b="1" dirty="0">
                <a:solidFill>
                  <a:schemeClr val="bg1"/>
                </a:solidFill>
              </a:rPr>
              <a:t>Europe (PARE)</a:t>
            </a:r>
            <a:endParaRPr lang="pt-PT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8950" y="336249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PARE </a:t>
            </a:r>
            <a:r>
              <a:rPr lang="en-GB" sz="3600" dirty="0" smtClean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pl-PL" sz="3600" b="1" dirty="0" err="1" smtClean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Consortium</a:t>
            </a:r>
            <a:r>
              <a:rPr lang="pl-PL" sz="3600" b="1" dirty="0" smtClean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(15 </a:t>
            </a:r>
            <a:r>
              <a:rPr lang="pl-PL" sz="3600" b="1" dirty="0" err="1" smtClean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partners</a:t>
            </a:r>
            <a:r>
              <a:rPr lang="pl-PL" sz="3600" b="1" dirty="0" smtClean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GB" sz="3600" b="1" dirty="0">
              <a:solidFill>
                <a:srgbClr val="0071B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23" y="1485900"/>
            <a:ext cx="6262247" cy="438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876300" y="2157052"/>
            <a:ext cx="4121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1BC"/>
                </a:solidFill>
              </a:rPr>
              <a:t>3</a:t>
            </a:r>
            <a:r>
              <a:rPr lang="en-US" sz="2400" dirty="0">
                <a:solidFill>
                  <a:srgbClr val="0071BC"/>
                </a:solidFill>
              </a:rPr>
              <a:t> </a:t>
            </a:r>
            <a:r>
              <a:rPr lang="pl-PL" sz="2400" dirty="0" smtClean="0">
                <a:solidFill>
                  <a:srgbClr val="0071BC"/>
                </a:solidFill>
              </a:rPr>
              <a:t>c</a:t>
            </a:r>
            <a:r>
              <a:rPr lang="en-US" sz="2400" dirty="0" err="1" smtClean="0">
                <a:solidFill>
                  <a:srgbClr val="0071BC"/>
                </a:solidFill>
              </a:rPr>
              <a:t>onsultancy</a:t>
            </a:r>
            <a:r>
              <a:rPr lang="en-US" sz="2400" dirty="0" smtClean="0">
                <a:solidFill>
                  <a:srgbClr val="0071BC"/>
                </a:solidFill>
              </a:rPr>
              <a:t> </a:t>
            </a:r>
            <a:r>
              <a:rPr lang="en-US" sz="2400" dirty="0">
                <a:solidFill>
                  <a:srgbClr val="0071BC"/>
                </a:solidFill>
              </a:rPr>
              <a:t>agencies </a:t>
            </a:r>
            <a:endParaRPr lang="pl-PL" sz="2400" dirty="0">
              <a:solidFill>
                <a:srgbClr val="0071BC"/>
              </a:solidFill>
            </a:endParaRPr>
          </a:p>
          <a:p>
            <a:r>
              <a:rPr lang="en-US" sz="2400" b="1" dirty="0">
                <a:solidFill>
                  <a:srgbClr val="0071BC"/>
                </a:solidFill>
              </a:rPr>
              <a:t>5</a:t>
            </a:r>
            <a:r>
              <a:rPr lang="en-US" sz="2400" dirty="0">
                <a:solidFill>
                  <a:srgbClr val="0071BC"/>
                </a:solidFill>
              </a:rPr>
              <a:t> </a:t>
            </a:r>
            <a:r>
              <a:rPr lang="pl-PL" sz="2400" dirty="0" smtClean="0">
                <a:solidFill>
                  <a:srgbClr val="0071BC"/>
                </a:solidFill>
              </a:rPr>
              <a:t>a</a:t>
            </a:r>
            <a:r>
              <a:rPr lang="en-US" sz="2400" dirty="0" err="1" smtClean="0">
                <a:solidFill>
                  <a:srgbClr val="0071BC"/>
                </a:solidFill>
              </a:rPr>
              <a:t>viation</a:t>
            </a:r>
            <a:r>
              <a:rPr lang="en-US" sz="2400" dirty="0" smtClean="0">
                <a:solidFill>
                  <a:srgbClr val="0071BC"/>
                </a:solidFill>
              </a:rPr>
              <a:t> </a:t>
            </a:r>
            <a:r>
              <a:rPr lang="en-US" sz="2400" dirty="0">
                <a:solidFill>
                  <a:srgbClr val="0071BC"/>
                </a:solidFill>
              </a:rPr>
              <a:t>enterprises </a:t>
            </a:r>
            <a:endParaRPr lang="pl-PL" sz="2400" dirty="0">
              <a:solidFill>
                <a:srgbClr val="0071BC"/>
              </a:solidFill>
            </a:endParaRPr>
          </a:p>
          <a:p>
            <a:r>
              <a:rPr lang="en-US" sz="2400" b="1" dirty="0">
                <a:solidFill>
                  <a:srgbClr val="0071BC"/>
                </a:solidFill>
              </a:rPr>
              <a:t>1</a:t>
            </a:r>
            <a:r>
              <a:rPr lang="en-US" sz="2400" dirty="0">
                <a:solidFill>
                  <a:srgbClr val="0071BC"/>
                </a:solidFill>
              </a:rPr>
              <a:t> </a:t>
            </a:r>
            <a:r>
              <a:rPr lang="pl-PL" sz="2400" dirty="0" smtClean="0">
                <a:solidFill>
                  <a:srgbClr val="0071BC"/>
                </a:solidFill>
              </a:rPr>
              <a:t>a</a:t>
            </a:r>
            <a:r>
              <a:rPr lang="en-US" sz="2400" dirty="0" err="1" smtClean="0">
                <a:solidFill>
                  <a:srgbClr val="0071BC"/>
                </a:solidFill>
              </a:rPr>
              <a:t>viation</a:t>
            </a:r>
            <a:r>
              <a:rPr lang="en-US" sz="2400" dirty="0" smtClean="0">
                <a:solidFill>
                  <a:srgbClr val="0071BC"/>
                </a:solidFill>
              </a:rPr>
              <a:t> clusters</a:t>
            </a:r>
            <a:endParaRPr lang="pl-PL" sz="2400" dirty="0">
              <a:solidFill>
                <a:srgbClr val="0071BC"/>
              </a:solidFill>
            </a:endParaRPr>
          </a:p>
          <a:p>
            <a:r>
              <a:rPr lang="en-US" sz="2400" b="1" dirty="0">
                <a:solidFill>
                  <a:srgbClr val="0071BC"/>
                </a:solidFill>
              </a:rPr>
              <a:t>6</a:t>
            </a:r>
            <a:r>
              <a:rPr lang="en-US" sz="2400" dirty="0">
                <a:solidFill>
                  <a:srgbClr val="0071BC"/>
                </a:solidFill>
              </a:rPr>
              <a:t> </a:t>
            </a:r>
            <a:r>
              <a:rPr lang="pl-PL" sz="2400" dirty="0" err="1" smtClean="0">
                <a:solidFill>
                  <a:srgbClr val="0071BC"/>
                </a:solidFill>
              </a:rPr>
              <a:t>technical</a:t>
            </a:r>
            <a:r>
              <a:rPr lang="pl-PL" sz="2400" dirty="0" smtClean="0">
                <a:solidFill>
                  <a:srgbClr val="0071BC"/>
                </a:solidFill>
              </a:rPr>
              <a:t> u</a:t>
            </a:r>
            <a:r>
              <a:rPr lang="en-US" sz="2400" dirty="0" err="1" smtClean="0">
                <a:solidFill>
                  <a:srgbClr val="0071BC"/>
                </a:solidFill>
              </a:rPr>
              <a:t>niversities</a:t>
            </a:r>
            <a:r>
              <a:rPr lang="en-US" sz="2400" dirty="0" smtClean="0">
                <a:solidFill>
                  <a:srgbClr val="0071BC"/>
                </a:solidFill>
              </a:rPr>
              <a:t> </a:t>
            </a:r>
            <a:r>
              <a:rPr lang="en-US" sz="2400" dirty="0">
                <a:solidFill>
                  <a:srgbClr val="0071BC"/>
                </a:solidFill>
              </a:rPr>
              <a:t>and science institutes</a:t>
            </a:r>
            <a:endParaRPr lang="pl-PL" sz="2400" dirty="0">
              <a:solidFill>
                <a:srgbClr val="0071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8950" y="336249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PARE - </a:t>
            </a:r>
            <a:r>
              <a:rPr lang="pl-PL" sz="3600" b="1" dirty="0" err="1" smtClean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Consortium</a:t>
            </a:r>
            <a:endParaRPr lang="en-GB" sz="3600" b="1" dirty="0">
              <a:solidFill>
                <a:srgbClr val="0071B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808026"/>
              </p:ext>
            </p:extLst>
          </p:nvPr>
        </p:nvGraphicFramePr>
        <p:xfrm>
          <a:off x="2070937" y="1366787"/>
          <a:ext cx="9498628" cy="453234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435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30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27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69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No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Participant Organisation Name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Country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 (coordinator)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 err="1">
                          <a:effectLst/>
                        </a:rPr>
                        <a:t>Associação</a:t>
                      </a:r>
                      <a:r>
                        <a:rPr lang="en-GB" sz="1600" noProof="0" dirty="0">
                          <a:effectLst/>
                        </a:rPr>
                        <a:t> do </a:t>
                      </a:r>
                      <a:r>
                        <a:rPr lang="en-GB" sz="1600" noProof="0" dirty="0" err="1">
                          <a:effectLst/>
                        </a:rPr>
                        <a:t>Instituto</a:t>
                      </a:r>
                      <a:r>
                        <a:rPr lang="en-GB" sz="1600" noProof="0" dirty="0">
                          <a:effectLst/>
                        </a:rPr>
                        <a:t> Superior </a:t>
                      </a:r>
                      <a:r>
                        <a:rPr lang="en-GB" sz="1600" noProof="0" dirty="0" err="1">
                          <a:effectLst/>
                        </a:rPr>
                        <a:t>Técnico</a:t>
                      </a:r>
                      <a:r>
                        <a:rPr lang="en-GB" sz="1600" noProof="0" dirty="0">
                          <a:effectLst/>
                        </a:rPr>
                        <a:t> para a </a:t>
                      </a:r>
                      <a:r>
                        <a:rPr lang="en-GB" sz="1600" noProof="0" dirty="0" err="1">
                          <a:effectLst/>
                        </a:rPr>
                        <a:t>Investigação</a:t>
                      </a:r>
                      <a:r>
                        <a:rPr lang="en-GB" sz="1600" noProof="0" dirty="0">
                          <a:effectLst/>
                        </a:rPr>
                        <a:t> e Desenvolvimento (IST)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Portugal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2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INOVAMAIS, </a:t>
                      </a:r>
                      <a:r>
                        <a:rPr lang="en-GB" sz="1600" noProof="0" dirty="0" err="1">
                          <a:effectLst/>
                        </a:rPr>
                        <a:t>Serviços</a:t>
                      </a:r>
                      <a:r>
                        <a:rPr lang="en-GB" sz="1600" noProof="0" dirty="0">
                          <a:effectLst/>
                        </a:rPr>
                        <a:t> de </a:t>
                      </a:r>
                      <a:r>
                        <a:rPr lang="en-GB" sz="1600" noProof="0" dirty="0" err="1">
                          <a:effectLst/>
                        </a:rPr>
                        <a:t>Consultadoria</a:t>
                      </a:r>
                      <a:r>
                        <a:rPr lang="en-GB" sz="1600" noProof="0" dirty="0">
                          <a:effectLst/>
                        </a:rPr>
                        <a:t> </a:t>
                      </a:r>
                      <a:r>
                        <a:rPr lang="en-GB" sz="1600" noProof="0" dirty="0" err="1">
                          <a:effectLst/>
                        </a:rPr>
                        <a:t>em</a:t>
                      </a:r>
                      <a:r>
                        <a:rPr lang="en-GB" sz="1600" noProof="0" dirty="0">
                          <a:effectLst/>
                        </a:rPr>
                        <a:t> </a:t>
                      </a:r>
                      <a:r>
                        <a:rPr lang="en-GB" sz="1600" noProof="0" dirty="0" err="1">
                          <a:effectLst/>
                        </a:rPr>
                        <a:t>Inovação</a:t>
                      </a:r>
                      <a:r>
                        <a:rPr lang="en-GB" sz="1600" noProof="0" dirty="0">
                          <a:effectLst/>
                        </a:rPr>
                        <a:t> </a:t>
                      </a:r>
                      <a:r>
                        <a:rPr lang="en-GB" sz="1600" noProof="0" dirty="0" err="1">
                          <a:effectLst/>
                        </a:rPr>
                        <a:t>Tecnológica</a:t>
                      </a:r>
                      <a:r>
                        <a:rPr lang="en-GB" sz="1600" noProof="0" dirty="0">
                          <a:effectLst/>
                        </a:rPr>
                        <a:t>, S.A. (INOVA)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Portugal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3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 err="1">
                          <a:effectLst/>
                        </a:rPr>
                        <a:t>Aporozhye</a:t>
                      </a:r>
                      <a:r>
                        <a:rPr lang="en-GB" sz="1600" noProof="0" dirty="0">
                          <a:effectLst/>
                        </a:rPr>
                        <a:t> Machine-</a:t>
                      </a:r>
                      <a:r>
                        <a:rPr lang="en-GB" sz="1600" noProof="0" dirty="0" err="1">
                          <a:effectLst/>
                        </a:rPr>
                        <a:t>bulding</a:t>
                      </a:r>
                      <a:r>
                        <a:rPr lang="en-GB" sz="1600" noProof="0" dirty="0">
                          <a:effectLst/>
                        </a:rPr>
                        <a:t> </a:t>
                      </a:r>
                      <a:r>
                        <a:rPr lang="en-GB" sz="1600" noProof="0" dirty="0" err="1">
                          <a:effectLst/>
                        </a:rPr>
                        <a:t>Sedign</a:t>
                      </a:r>
                      <a:r>
                        <a:rPr lang="en-GB" sz="1600" noProof="0" dirty="0">
                          <a:effectLst/>
                        </a:rPr>
                        <a:t> Bureau Progresso State Enterprise Named After Academician A.G. </a:t>
                      </a:r>
                      <a:r>
                        <a:rPr lang="en-GB" sz="1600" noProof="0" dirty="0" err="1">
                          <a:effectLst/>
                        </a:rPr>
                        <a:t>Ivchenko</a:t>
                      </a:r>
                      <a:r>
                        <a:rPr lang="en-GB" sz="1600" noProof="0" dirty="0">
                          <a:effectLst/>
                        </a:rPr>
                        <a:t> (IP)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Ukraine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4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Airbus </a:t>
                      </a:r>
                      <a:r>
                        <a:rPr lang="en-GB" sz="1600" noProof="0" dirty="0" err="1">
                          <a:effectLst/>
                        </a:rPr>
                        <a:t>Defense</a:t>
                      </a:r>
                      <a:r>
                        <a:rPr lang="en-GB" sz="1600" noProof="0" dirty="0">
                          <a:effectLst/>
                        </a:rPr>
                        <a:t> and Space SAS (AIRBUS)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France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5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Universidad </a:t>
                      </a:r>
                      <a:r>
                        <a:rPr lang="en-GB" sz="1600" noProof="0" dirty="0" err="1">
                          <a:effectLst/>
                        </a:rPr>
                        <a:t>Politecnica</a:t>
                      </a:r>
                      <a:r>
                        <a:rPr lang="en-GB" sz="1600" noProof="0" dirty="0">
                          <a:effectLst/>
                        </a:rPr>
                        <a:t> de Madrid (UPM)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Spain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6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VARTA Micro Innovation (VARTA)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Austria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8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7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 err="1">
                          <a:effectLst/>
                        </a:rPr>
                        <a:t>Universitatea</a:t>
                      </a:r>
                      <a:r>
                        <a:rPr lang="en-GB" sz="1600" noProof="0" dirty="0">
                          <a:effectLst/>
                        </a:rPr>
                        <a:t> </a:t>
                      </a:r>
                      <a:r>
                        <a:rPr lang="en-GB" sz="1600" noProof="0" dirty="0" err="1">
                          <a:effectLst/>
                        </a:rPr>
                        <a:t>Politehnica</a:t>
                      </a:r>
                      <a:r>
                        <a:rPr lang="en-GB" sz="1600" noProof="0" dirty="0">
                          <a:effectLst/>
                        </a:rPr>
                        <a:t> din </a:t>
                      </a:r>
                      <a:r>
                        <a:rPr lang="en-GB" sz="1600" noProof="0" dirty="0" err="1">
                          <a:effectLst/>
                        </a:rPr>
                        <a:t>Bucuresti</a:t>
                      </a:r>
                      <a:r>
                        <a:rPr lang="en-GB" sz="1600" noProof="0" dirty="0">
                          <a:effectLst/>
                        </a:rPr>
                        <a:t> (UPB)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Romania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8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8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National Aviation University (NAU)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Ukraine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8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9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 err="1">
                          <a:effectLst/>
                        </a:rPr>
                        <a:t>FerroNATS</a:t>
                      </a:r>
                      <a:r>
                        <a:rPr lang="en-GB" sz="1600" noProof="0" dirty="0">
                          <a:effectLst/>
                        </a:rPr>
                        <a:t> Air Traffic Services S.A. (FNATS)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Spain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8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10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I</a:t>
                      </a:r>
                      <a:r>
                        <a:rPr lang="pl-PL" sz="1600" noProof="0" dirty="0" smtClean="0">
                          <a:effectLst/>
                        </a:rPr>
                        <a:t>NN</a:t>
                      </a:r>
                      <a:r>
                        <a:rPr lang="en-GB" sz="1600" noProof="0" dirty="0" err="1" smtClean="0">
                          <a:effectLst/>
                        </a:rPr>
                        <a:t>puls</a:t>
                      </a:r>
                      <a:r>
                        <a:rPr lang="en-GB" sz="1600" noProof="0" dirty="0" smtClean="0">
                          <a:effectLst/>
                        </a:rPr>
                        <a:t> </a:t>
                      </a:r>
                      <a:r>
                        <a:rPr lang="en-GB" sz="1600" noProof="0" dirty="0" err="1" smtClean="0">
                          <a:effectLst/>
                        </a:rPr>
                        <a:t>Sp</a:t>
                      </a:r>
                      <a:r>
                        <a:rPr lang="pl-PL" sz="1600" noProof="0" dirty="0" smtClean="0">
                          <a:effectLst/>
                        </a:rPr>
                        <a:t>. z o.o. </a:t>
                      </a:r>
                      <a:r>
                        <a:rPr lang="en-GB" sz="1600" noProof="0" dirty="0" smtClean="0">
                          <a:effectLst/>
                        </a:rPr>
                        <a:t>(INNPULS</a:t>
                      </a:r>
                      <a:r>
                        <a:rPr lang="en-GB" sz="1600" noProof="0" dirty="0">
                          <a:effectLst/>
                        </a:rPr>
                        <a:t>)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Poland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8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11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 err="1">
                          <a:effectLst/>
                        </a:rPr>
                        <a:t>Universita</a:t>
                      </a:r>
                      <a:r>
                        <a:rPr lang="en-GB" sz="1600" noProof="0" dirty="0">
                          <a:effectLst/>
                        </a:rPr>
                        <a:t> </a:t>
                      </a:r>
                      <a:r>
                        <a:rPr lang="en-GB" sz="1600" noProof="0" dirty="0" err="1">
                          <a:effectLst/>
                        </a:rPr>
                        <a:t>Degli</a:t>
                      </a:r>
                      <a:r>
                        <a:rPr lang="en-GB" sz="1600" noProof="0" dirty="0">
                          <a:effectLst/>
                        </a:rPr>
                        <a:t> </a:t>
                      </a:r>
                      <a:r>
                        <a:rPr lang="en-GB" sz="1600" noProof="0" dirty="0" err="1">
                          <a:effectLst/>
                        </a:rPr>
                        <a:t>Studi</a:t>
                      </a:r>
                      <a:r>
                        <a:rPr lang="en-GB" sz="1600" noProof="0" dirty="0">
                          <a:effectLst/>
                        </a:rPr>
                        <a:t> di Salerno (UNISA)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Italy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8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12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HAVACILIK VE UZAY KUMELENMESI DENEGI- </a:t>
                      </a:r>
                      <a:r>
                        <a:rPr lang="en-GB" sz="1600" noProof="0" dirty="0" err="1">
                          <a:effectLst/>
                        </a:rPr>
                        <a:t>Katip</a:t>
                      </a:r>
                      <a:r>
                        <a:rPr lang="en-GB" sz="1600" noProof="0" dirty="0">
                          <a:effectLst/>
                        </a:rPr>
                        <a:t> </a:t>
                      </a:r>
                      <a:r>
                        <a:rPr lang="en-GB" sz="1600" noProof="0" dirty="0" err="1">
                          <a:effectLst/>
                        </a:rPr>
                        <a:t>Celebi</a:t>
                      </a:r>
                      <a:r>
                        <a:rPr lang="en-GB" sz="1600" noProof="0" dirty="0">
                          <a:effectLst/>
                        </a:rPr>
                        <a:t> University (KCU)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Turkey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8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13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Quasar Human Capital, </a:t>
                      </a:r>
                      <a:r>
                        <a:rPr lang="en-GB" sz="1600" noProof="0" dirty="0" err="1">
                          <a:effectLst/>
                        </a:rPr>
                        <a:t>Unipessoal</a:t>
                      </a:r>
                      <a:r>
                        <a:rPr lang="en-GB" sz="1600" noProof="0" dirty="0">
                          <a:effectLst/>
                        </a:rPr>
                        <a:t> </a:t>
                      </a:r>
                      <a:r>
                        <a:rPr lang="en-GB" sz="1600" noProof="0" dirty="0" err="1">
                          <a:effectLst/>
                        </a:rPr>
                        <a:t>Lda</a:t>
                      </a:r>
                      <a:r>
                        <a:rPr lang="en-GB" sz="1600" noProof="0" dirty="0">
                          <a:effectLst/>
                        </a:rPr>
                        <a:t> (QUASAR)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Portugal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8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14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 err="1">
                          <a:effectLst/>
                        </a:rPr>
                        <a:t>Vinius</a:t>
                      </a:r>
                      <a:r>
                        <a:rPr lang="en-GB" sz="1600" noProof="0" dirty="0">
                          <a:effectLst/>
                        </a:rPr>
                        <a:t> </a:t>
                      </a:r>
                      <a:r>
                        <a:rPr lang="en-GB" sz="1600" noProof="0" dirty="0" err="1">
                          <a:effectLst/>
                        </a:rPr>
                        <a:t>Gediminas</a:t>
                      </a:r>
                      <a:r>
                        <a:rPr lang="en-GB" sz="1600" noProof="0" dirty="0">
                          <a:effectLst/>
                        </a:rPr>
                        <a:t> Technical University (VGTU)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Lithuania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8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15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SATA </a:t>
                      </a:r>
                      <a:r>
                        <a:rPr lang="en-GB" sz="1600" noProof="0" dirty="0" err="1">
                          <a:effectLst/>
                        </a:rPr>
                        <a:t>Internacional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noProof="0" dirty="0">
                          <a:effectLst/>
                        </a:rPr>
                        <a:t>Portugal</a:t>
                      </a:r>
                      <a:endParaRPr lang="en-GB" sz="1600" noProof="0" dirty="0">
                        <a:effectLst/>
                        <a:latin typeface="+mn-lt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7866" marR="47866" marT="6648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pt-PT" sz="3600" b="1" dirty="0" err="1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Objectives</a:t>
            </a:r>
            <a:r>
              <a:rPr lang="pt-PT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PT" sz="3600" b="1" dirty="0" err="1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pt-PT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PT" sz="3600" b="1" dirty="0" err="1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pt-PT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63732" y="1462880"/>
            <a:ext cx="1009537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2000" b="1" dirty="0" smtClean="0"/>
              <a:t>MAIN OBJECTIVE</a:t>
            </a:r>
            <a:endParaRPr lang="pl-PL" sz="20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b="1" kern="1000" dirty="0" smtClean="0">
                <a:solidFill>
                  <a:srgbClr val="0071BC"/>
                </a:solidFill>
              </a:rPr>
              <a:t>To </a:t>
            </a:r>
            <a:r>
              <a:rPr lang="en-GB" sz="2000" b="1" kern="1000" dirty="0">
                <a:solidFill>
                  <a:srgbClr val="0071BC"/>
                </a:solidFill>
              </a:rPr>
              <a:t>assess the progress </a:t>
            </a:r>
            <a:r>
              <a:rPr lang="en-GB" sz="2000" kern="1000" dirty="0">
                <a:solidFill>
                  <a:srgbClr val="0071BC"/>
                </a:solidFill>
              </a:rPr>
              <a:t>towards each </a:t>
            </a:r>
            <a:r>
              <a:rPr lang="en-GB" sz="2000" kern="1000" dirty="0" smtClean="0">
                <a:solidFill>
                  <a:srgbClr val="0071BC"/>
                </a:solidFill>
              </a:rPr>
              <a:t>of </a:t>
            </a:r>
            <a:r>
              <a:rPr lang="en-GB" sz="2000" kern="1000" dirty="0">
                <a:solidFill>
                  <a:srgbClr val="0071BC"/>
                </a:solidFill>
              </a:rPr>
              <a:t>the </a:t>
            </a:r>
            <a:r>
              <a:rPr lang="en-GB" sz="2000" kern="1000" dirty="0" smtClean="0">
                <a:solidFill>
                  <a:srgbClr val="0071BC"/>
                </a:solidFill>
              </a:rPr>
              <a:t>23</a:t>
            </a:r>
            <a:r>
              <a:rPr lang="pl-PL" sz="2000" kern="1000" dirty="0" smtClean="0">
                <a:solidFill>
                  <a:srgbClr val="0071BC"/>
                </a:solidFill>
              </a:rPr>
              <a:t> </a:t>
            </a:r>
            <a:r>
              <a:rPr lang="en-GB" sz="2000" kern="1000" dirty="0">
                <a:solidFill>
                  <a:srgbClr val="0071BC"/>
                </a:solidFill>
              </a:rPr>
              <a:t>goals </a:t>
            </a:r>
            <a:r>
              <a:rPr lang="pl-PL" sz="2000" kern="1000" dirty="0" smtClean="0">
                <a:solidFill>
                  <a:srgbClr val="0071BC"/>
                </a:solidFill>
              </a:rPr>
              <a:t/>
            </a:r>
            <a:br>
              <a:rPr lang="pl-PL" sz="2000" kern="1000" dirty="0" smtClean="0">
                <a:solidFill>
                  <a:srgbClr val="0071BC"/>
                </a:solidFill>
              </a:rPr>
            </a:br>
            <a:r>
              <a:rPr lang="pl-PL" sz="2000" kern="1000" dirty="0" smtClean="0">
                <a:solidFill>
                  <a:srgbClr val="0071BC"/>
                </a:solidFill>
              </a:rPr>
              <a:t>of </a:t>
            </a:r>
            <a:r>
              <a:rPr lang="en-GB" sz="2000" kern="1000" dirty="0" smtClean="0">
                <a:solidFill>
                  <a:srgbClr val="0071BC"/>
                </a:solidFill>
              </a:rPr>
              <a:t>ACARE </a:t>
            </a:r>
            <a:r>
              <a:rPr lang="en-GB" sz="2000" b="1" kern="1000" dirty="0">
                <a:solidFill>
                  <a:srgbClr val="0071BC"/>
                </a:solidFill>
              </a:rPr>
              <a:t>Flightpath </a:t>
            </a:r>
            <a:r>
              <a:rPr lang="en-GB" sz="2000" b="1" kern="1000" dirty="0" smtClean="0">
                <a:solidFill>
                  <a:srgbClr val="0071BC"/>
                </a:solidFill>
              </a:rPr>
              <a:t>2050</a:t>
            </a:r>
            <a:r>
              <a:rPr lang="pl-PL" sz="2000" b="1" kern="1000" dirty="0" smtClean="0">
                <a:solidFill>
                  <a:srgbClr val="0071BC"/>
                </a:solidFill>
              </a:rPr>
              <a:t> </a:t>
            </a:r>
            <a:r>
              <a:rPr lang="pl-PL" sz="2000" b="1" kern="1000" dirty="0" err="1" smtClean="0">
                <a:solidFill>
                  <a:srgbClr val="0071BC"/>
                </a:solidFill>
              </a:rPr>
              <a:t>Europe’s</a:t>
            </a:r>
            <a:r>
              <a:rPr lang="pl-PL" sz="2000" b="1" kern="1000" dirty="0" smtClean="0">
                <a:solidFill>
                  <a:srgbClr val="0071BC"/>
                </a:solidFill>
              </a:rPr>
              <a:t> </a:t>
            </a:r>
            <a:r>
              <a:rPr lang="pl-PL" sz="2000" b="1" kern="1000" dirty="0" err="1" smtClean="0">
                <a:solidFill>
                  <a:srgbClr val="0071BC"/>
                </a:solidFill>
              </a:rPr>
              <a:t>Vision</a:t>
            </a:r>
            <a:r>
              <a:rPr lang="pl-PL" sz="2000" b="1" kern="1000" dirty="0" smtClean="0">
                <a:solidFill>
                  <a:srgbClr val="0071BC"/>
                </a:solidFill>
              </a:rPr>
              <a:t> for </a:t>
            </a:r>
            <a:r>
              <a:rPr lang="pl-PL" sz="2000" b="1" kern="1000" dirty="0" err="1" smtClean="0">
                <a:solidFill>
                  <a:srgbClr val="0071BC"/>
                </a:solidFill>
              </a:rPr>
              <a:t>Aviation</a:t>
            </a:r>
            <a:r>
              <a:rPr lang="pl-PL" sz="2000" kern="1000" dirty="0" smtClean="0">
                <a:solidFill>
                  <a:srgbClr val="0071BC"/>
                </a:solidFill>
              </a:rPr>
              <a:t/>
            </a:r>
            <a:br>
              <a:rPr lang="pl-PL" sz="2000" kern="1000" dirty="0" smtClean="0">
                <a:solidFill>
                  <a:srgbClr val="0071BC"/>
                </a:solidFill>
              </a:rPr>
            </a:br>
            <a:r>
              <a:rPr lang="en-GB" sz="2000" kern="1000" dirty="0" smtClean="0">
                <a:solidFill>
                  <a:srgbClr val="0071BC"/>
                </a:solidFill>
              </a:rPr>
              <a:t>and </a:t>
            </a:r>
            <a:r>
              <a:rPr lang="en-GB" sz="2000" kern="1000" dirty="0">
                <a:solidFill>
                  <a:srgbClr val="0071BC"/>
                </a:solidFill>
              </a:rPr>
              <a:t>in case gaps are identified </a:t>
            </a:r>
            <a:r>
              <a:rPr lang="en-GB" sz="2000" b="1" kern="1000" dirty="0">
                <a:solidFill>
                  <a:srgbClr val="0071BC"/>
                </a:solidFill>
              </a:rPr>
              <a:t>suggest means</a:t>
            </a:r>
            <a:r>
              <a:rPr lang="en-GB" sz="2000" kern="1000" dirty="0">
                <a:solidFill>
                  <a:srgbClr val="0071BC"/>
                </a:solidFill>
              </a:rPr>
              <a:t> to close </a:t>
            </a:r>
            <a:r>
              <a:rPr lang="en-GB" sz="2000" kern="1000" dirty="0" smtClean="0">
                <a:solidFill>
                  <a:srgbClr val="0071BC"/>
                </a:solidFill>
              </a:rPr>
              <a:t>them </a:t>
            </a:r>
            <a:endParaRPr lang="pl-PL" sz="2000" kern="1000" dirty="0" smtClean="0">
              <a:solidFill>
                <a:srgbClr val="0071BC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 smtClean="0"/>
              <a:t>COMPLEMENTARY OBJECTIVES</a:t>
            </a:r>
            <a:r>
              <a:rPr lang="pl-PL" sz="2000" b="1" dirty="0" smtClean="0"/>
              <a:t> RELATED TO THE AVIATION SECTOR</a:t>
            </a:r>
            <a:endParaRPr lang="en-GB" sz="2000" b="1" dirty="0" smtClean="0"/>
          </a:p>
          <a:p>
            <a:pPr lvl="1">
              <a:lnSpc>
                <a:spcPct val="100000"/>
              </a:lnSpc>
            </a:pPr>
            <a:r>
              <a:rPr lang="en-GB" sz="2000" dirty="0" smtClean="0"/>
              <a:t>Have a special focus on </a:t>
            </a:r>
            <a:r>
              <a:rPr lang="en-GB" sz="2000" b="1" dirty="0" smtClean="0"/>
              <a:t>long-range air transport</a:t>
            </a:r>
          </a:p>
          <a:p>
            <a:pPr lvl="1">
              <a:lnSpc>
                <a:spcPct val="100000"/>
              </a:lnSpc>
            </a:pPr>
            <a:r>
              <a:rPr lang="en-GB" sz="2000" dirty="0" smtClean="0"/>
              <a:t>Identify emerging </a:t>
            </a:r>
            <a:r>
              <a:rPr lang="en-GB" sz="2000" b="1" dirty="0" smtClean="0"/>
              <a:t>technologies</a:t>
            </a:r>
            <a:endParaRPr lang="pl-PL" sz="2000" b="1" dirty="0" smtClean="0"/>
          </a:p>
          <a:p>
            <a:pPr lvl="1">
              <a:lnSpc>
                <a:spcPct val="100000"/>
              </a:lnSpc>
            </a:pPr>
            <a:r>
              <a:rPr lang="en-GB" sz="2000" dirty="0" smtClean="0"/>
              <a:t>Assess the </a:t>
            </a:r>
            <a:r>
              <a:rPr lang="en-GB" sz="2000" b="1" dirty="0" smtClean="0"/>
              <a:t>competitive status of aviation </a:t>
            </a:r>
            <a:r>
              <a:rPr lang="en-GB" sz="2000" dirty="0" smtClean="0"/>
              <a:t>worldwide</a:t>
            </a:r>
            <a:endParaRPr lang="pl-PL" sz="2000" dirty="0" smtClean="0"/>
          </a:p>
          <a:p>
            <a:pPr lvl="1">
              <a:lnSpc>
                <a:spcPct val="100000"/>
              </a:lnSpc>
            </a:pPr>
            <a:r>
              <a:rPr lang="en-GB" sz="2000" dirty="0" smtClean="0"/>
              <a:t>Seek means to increase the </a:t>
            </a:r>
            <a:r>
              <a:rPr lang="en-GB" sz="2000" b="1" dirty="0" smtClean="0"/>
              <a:t>participation of women </a:t>
            </a:r>
            <a:endParaRPr lang="pl-PL" sz="2000" b="1" dirty="0" smtClean="0"/>
          </a:p>
          <a:p>
            <a:pPr lvl="1">
              <a:lnSpc>
                <a:spcPct val="100000"/>
              </a:lnSpc>
            </a:pPr>
            <a:r>
              <a:rPr lang="en-GB" sz="2000" dirty="0" smtClean="0"/>
              <a:t>Propose ways to attract </a:t>
            </a:r>
            <a:r>
              <a:rPr lang="en-GB" sz="2000" b="1" dirty="0" smtClean="0"/>
              <a:t>young talent</a:t>
            </a:r>
            <a:endParaRPr lang="en-GB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957263"/>
            <a:ext cx="3625212" cy="51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575" y="509504"/>
            <a:ext cx="8382802" cy="1325563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Assessment of </a:t>
            </a:r>
            <a:r>
              <a:rPr lang="pl-PL" sz="3600" b="1" dirty="0" err="1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pt-PT" sz="3600" b="1" dirty="0" smtClean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rogress </a:t>
            </a:r>
            <a:r>
              <a:rPr lang="pt-PT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towards the ACARE Goals</a:t>
            </a:r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42761" y="1985681"/>
            <a:ext cx="38789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*</a:t>
            </a:r>
            <a:r>
              <a:rPr lang="en-GB" sz="1600" b="1" i="1" dirty="0">
                <a:cs typeface="Segoe UI" panose="020B0502040204020203" pitchFamily="34" charset="0"/>
              </a:rPr>
              <a:t>Sample of a methodology:</a:t>
            </a:r>
          </a:p>
          <a:p>
            <a:endParaRPr lang="en-GB" sz="1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cs typeface="Segoe UI" panose="020B0502040204020203" pitchFamily="34" charset="0"/>
              </a:rPr>
              <a:t>Take 2010 </a:t>
            </a:r>
            <a:r>
              <a:rPr lang="pl-PL" sz="1600" dirty="0" smtClean="0">
                <a:cs typeface="Segoe UI" panose="020B0502040204020203" pitchFamily="34" charset="0"/>
              </a:rPr>
              <a:t> </a:t>
            </a:r>
            <a:r>
              <a:rPr lang="en-GB" sz="1600" dirty="0" smtClean="0">
                <a:cs typeface="Segoe UI" panose="020B0502040204020203" pitchFamily="34" charset="0"/>
              </a:rPr>
              <a:t>as </a:t>
            </a:r>
            <a:r>
              <a:rPr lang="en-GB" sz="1600" dirty="0">
                <a:cs typeface="Segoe UI" panose="020B0502040204020203" pitchFamily="34" charset="0"/>
              </a:rPr>
              <a:t>the reference year;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cs typeface="Segoe UI" panose="020B0502040204020203" pitchFamily="34" charset="0"/>
              </a:rPr>
              <a:t>Collect relevant statistics up to the present year up to a </a:t>
            </a:r>
            <a:r>
              <a:rPr lang="en-GB" sz="1600" dirty="0" smtClean="0">
                <a:cs typeface="Segoe UI" panose="020B0502040204020203" pitchFamily="34" charset="0"/>
              </a:rPr>
              <a:t>foreseeable</a:t>
            </a:r>
            <a:r>
              <a:rPr lang="pl-PL" sz="1600" dirty="0" smtClean="0">
                <a:cs typeface="Segoe UI" panose="020B0502040204020203" pitchFamily="34" charset="0"/>
              </a:rPr>
              <a:t>;</a:t>
            </a:r>
            <a:endParaRPr lang="en-GB" sz="1600" dirty="0"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cs typeface="Segoe UI" panose="020B0502040204020203" pitchFamily="34" charset="0"/>
              </a:rPr>
              <a:t>Predict the evolution horizon, </a:t>
            </a:r>
            <a:r>
              <a:rPr lang="pl-PL" sz="1600" dirty="0" err="1" smtClean="0">
                <a:cs typeface="Segoe UI" panose="020B0502040204020203" pitchFamily="34" charset="0"/>
              </a:rPr>
              <a:t>e.g</a:t>
            </a:r>
            <a:r>
              <a:rPr lang="pl-PL" sz="1600" dirty="0" smtClean="0">
                <a:cs typeface="Segoe UI" panose="020B0502040204020203" pitchFamily="34" charset="0"/>
              </a:rPr>
              <a:t>. </a:t>
            </a:r>
            <a:r>
              <a:rPr lang="en-GB" sz="1600" dirty="0" smtClean="0">
                <a:cs typeface="Segoe UI" panose="020B0502040204020203" pitchFamily="34" charset="0"/>
              </a:rPr>
              <a:t>2025</a:t>
            </a:r>
            <a:r>
              <a:rPr lang="en-GB" sz="1600" dirty="0">
                <a:cs typeface="Segoe UI" panose="020B0502040204020203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cs typeface="Segoe UI" panose="020B0502040204020203" pitchFamily="34" charset="0"/>
              </a:rPr>
              <a:t>Extrapolate from 2025 to 2050 as a regression;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cs typeface="Segoe UI" panose="020B0502040204020203" pitchFamily="34" charset="0"/>
              </a:rPr>
              <a:t>If a gap is found consider:</a:t>
            </a:r>
          </a:p>
          <a:p>
            <a:pPr lvl="1"/>
            <a:r>
              <a:rPr lang="en-GB" sz="1600" dirty="0">
                <a:cs typeface="Segoe UI" panose="020B0502040204020203" pitchFamily="34" charset="0"/>
              </a:rPr>
              <a:t>a) Accelerated rate of continuous progress;</a:t>
            </a:r>
          </a:p>
          <a:p>
            <a:pPr lvl="1"/>
            <a:r>
              <a:rPr lang="en-GB" sz="1600" dirty="0">
                <a:cs typeface="Segoe UI" panose="020B0502040204020203" pitchFamily="34" charset="0"/>
              </a:rPr>
              <a:t>b) Timely step change;</a:t>
            </a:r>
          </a:p>
          <a:p>
            <a:pPr lvl="1"/>
            <a:r>
              <a:rPr lang="en-GB" sz="1600" dirty="0">
                <a:cs typeface="Segoe UI" panose="020B0502040204020203" pitchFamily="34" charset="0"/>
              </a:rPr>
              <a:t>c) A combination  of the two.</a:t>
            </a:r>
          </a:p>
          <a:p>
            <a:pPr lvl="1"/>
            <a:endParaRPr lang="en-GB" sz="1600" dirty="0"/>
          </a:p>
          <a:p>
            <a:endParaRPr lang="en-GB" sz="16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321742" y="1619509"/>
            <a:ext cx="7526154" cy="508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pt-PT" sz="3600" b="1" dirty="0" err="1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Focus</a:t>
            </a:r>
            <a:r>
              <a:rPr lang="pt-PT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PT" sz="3600" b="1" dirty="0" err="1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</a:t>
            </a:r>
            <a:r>
              <a:rPr lang="pt-PT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Long-Range </a:t>
            </a:r>
            <a:r>
              <a:rPr lang="pt-PT" sz="3600" b="1" dirty="0" err="1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Air</a:t>
            </a:r>
            <a:r>
              <a:rPr lang="pt-PT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PT" sz="3600" b="1" dirty="0" err="1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Transport</a:t>
            </a:r>
            <a:endParaRPr lang="pt-PT" sz="3600" b="1" dirty="0">
              <a:solidFill>
                <a:srgbClr val="0071B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504935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1600" b="1" i="1" dirty="0"/>
              <a:t>Scenario:</a:t>
            </a:r>
            <a:endParaRPr lang="en-GB" sz="1600" dirty="0"/>
          </a:p>
          <a:p>
            <a:pPr lvl="1">
              <a:lnSpc>
                <a:spcPct val="100000"/>
              </a:lnSpc>
            </a:pPr>
            <a:r>
              <a:rPr lang="en-GB" sz="1600" dirty="0"/>
              <a:t>Take as background the history of the Airbus-Boeing duopoly;</a:t>
            </a:r>
          </a:p>
          <a:p>
            <a:pPr lvl="1">
              <a:lnSpc>
                <a:spcPct val="100000"/>
              </a:lnSpc>
            </a:pPr>
            <a:r>
              <a:rPr lang="en-GB" sz="1600" dirty="0"/>
              <a:t>Analyse current market trends;</a:t>
            </a:r>
          </a:p>
          <a:p>
            <a:pPr lvl="1">
              <a:lnSpc>
                <a:spcPct val="100000"/>
              </a:lnSpc>
            </a:pPr>
            <a:r>
              <a:rPr lang="en-GB" sz="1600" dirty="0"/>
              <a:t>Consider forthcoming options and their consequences.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i="1" dirty="0"/>
              <a:t>Technologies:</a:t>
            </a:r>
          </a:p>
          <a:p>
            <a:pPr lvl="1">
              <a:lnSpc>
                <a:spcPct val="100000"/>
              </a:lnSpc>
            </a:pPr>
            <a:r>
              <a:rPr lang="en-GB" sz="1600" dirty="0"/>
              <a:t>Exploitable technologies that can give a competitive edge;</a:t>
            </a:r>
          </a:p>
          <a:p>
            <a:pPr lvl="1">
              <a:lnSpc>
                <a:spcPct val="100000"/>
              </a:lnSpc>
            </a:pPr>
            <a:r>
              <a:rPr lang="en-GB" sz="1600" dirty="0"/>
              <a:t>Effects of regulatory and environmental trends;</a:t>
            </a:r>
          </a:p>
          <a:p>
            <a:pPr lvl="1">
              <a:lnSpc>
                <a:spcPct val="100000"/>
              </a:lnSpc>
            </a:pPr>
            <a:r>
              <a:rPr lang="en-GB" sz="1600" dirty="0"/>
              <a:t>Safety, security and passenger needs and expectations.</a:t>
            </a:r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6509952" y="1825625"/>
            <a:ext cx="47419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00"/>
              </a:spcAft>
              <a:buNone/>
            </a:pPr>
            <a:r>
              <a:rPr lang="en-GB" sz="1600" b="1" i="1" dirty="0"/>
              <a:t>Related markets:</a:t>
            </a:r>
            <a:endParaRPr lang="en-GB" sz="1600" dirty="0"/>
          </a:p>
          <a:p>
            <a:pPr lvl="1">
              <a:lnSpc>
                <a:spcPct val="100000"/>
              </a:lnSpc>
            </a:pPr>
            <a:r>
              <a:rPr lang="en-GB" sz="1600" dirty="0"/>
              <a:t>Airbus and Boeing overtures towards the regional market;</a:t>
            </a:r>
          </a:p>
          <a:p>
            <a:pPr lvl="1">
              <a:lnSpc>
                <a:spcPct val="100000"/>
              </a:lnSpc>
            </a:pPr>
            <a:r>
              <a:rPr lang="en-GB" sz="1600" dirty="0"/>
              <a:t>Initiatives in China, Russia and elsewhere;</a:t>
            </a:r>
          </a:p>
          <a:p>
            <a:pPr lvl="1">
              <a:lnSpc>
                <a:spcPct val="100000"/>
              </a:lnSpc>
              <a:spcAft>
                <a:spcPts val="100"/>
              </a:spcAft>
            </a:pPr>
            <a:r>
              <a:rPr lang="en-GB" sz="1600" dirty="0"/>
              <a:t>The business jet market and prospects for supersonic travel;</a:t>
            </a:r>
            <a:br>
              <a:rPr lang="en-GB" sz="1600" dirty="0"/>
            </a:b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1600" b="1" i="1" dirty="0"/>
              <a:t>Positive and Negative Experience:</a:t>
            </a:r>
          </a:p>
          <a:p>
            <a:pPr lvl="1">
              <a:lnSpc>
                <a:spcPct val="100000"/>
              </a:lnSpc>
            </a:pPr>
            <a:r>
              <a:rPr lang="en-GB" sz="1600" dirty="0"/>
              <a:t>European predominance in the helicopter market;</a:t>
            </a:r>
          </a:p>
          <a:p>
            <a:pPr lvl="1">
              <a:lnSpc>
                <a:spcPct val="100000"/>
              </a:lnSpc>
            </a:pPr>
            <a:r>
              <a:rPr lang="en-GB" sz="1600" dirty="0"/>
              <a:t>Lack of coordination and weak presence on drones;</a:t>
            </a:r>
          </a:p>
          <a:p>
            <a:pPr lvl="1">
              <a:lnSpc>
                <a:spcPct val="100000"/>
              </a:lnSpc>
            </a:pPr>
            <a:r>
              <a:rPr lang="en-GB" sz="1600" dirty="0"/>
              <a:t>Dual-use technologies and defence links (Lisbon Treaty).</a:t>
            </a:r>
          </a:p>
        </p:txBody>
      </p:sp>
    </p:spTree>
    <p:extLst>
      <p:ext uri="{BB962C8B-B14F-4D97-AF65-F5344CB8AC3E}">
        <p14:creationId xmlns:p14="http://schemas.microsoft.com/office/powerpoint/2010/main" val="28344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440" y="394971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pt-PT" sz="3600" b="1" dirty="0" err="1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Emerging</a:t>
            </a:r>
            <a:r>
              <a:rPr lang="pt-PT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Technologies </a:t>
            </a:r>
            <a:r>
              <a:rPr lang="pt-PT" sz="3600" b="1" dirty="0" err="1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Relevant</a:t>
            </a:r>
            <a:r>
              <a:rPr lang="pt-PT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pt-PT" sz="3600" b="1" dirty="0" err="1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Aviation</a:t>
            </a:r>
            <a:endParaRPr lang="pt-PT" sz="3600" b="1" dirty="0">
              <a:solidFill>
                <a:srgbClr val="0071B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861060" y="1370430"/>
            <a:ext cx="1031447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600" b="1" dirty="0"/>
              <a:t>*Propulsion: </a:t>
            </a:r>
            <a:r>
              <a:rPr lang="en-GB" sz="1600" dirty="0"/>
              <a:t>solar, battery, fuel cell electric; hybrid; development potential of thermal.</a:t>
            </a:r>
            <a:br>
              <a:rPr lang="en-GB" sz="1600" dirty="0"/>
            </a:br>
            <a:r>
              <a:rPr lang="en-GB" sz="1600" b="1" dirty="0"/>
              <a:t>*Additive manufacturing: </a:t>
            </a:r>
            <a:r>
              <a:rPr lang="en-GB" sz="1600" dirty="0"/>
              <a:t>advantages, limitations and potential</a:t>
            </a:r>
            <a:r>
              <a:rPr lang="en-GB" sz="1600" b="1" dirty="0"/>
              <a:t>.</a:t>
            </a:r>
            <a:br>
              <a:rPr lang="en-GB" sz="1600" b="1" dirty="0"/>
            </a:br>
            <a:r>
              <a:rPr lang="en-GB" sz="1600" b="1" dirty="0"/>
              <a:t>* Efficient production 4.0: </a:t>
            </a:r>
            <a:r>
              <a:rPr lang="en-GB" sz="1600" dirty="0"/>
              <a:t>learning and adapting from large scale production in other sectors.</a:t>
            </a:r>
            <a:br>
              <a:rPr lang="en-GB" sz="1600" dirty="0"/>
            </a:br>
            <a:r>
              <a:rPr lang="en-GB" sz="1600" b="1" dirty="0"/>
              <a:t>* Telecommunications: </a:t>
            </a:r>
            <a:r>
              <a:rPr lang="en-GB" sz="1600" dirty="0"/>
              <a:t>exploiting higher frequency bands with larger bandwidths and data rates.</a:t>
            </a:r>
            <a:br>
              <a:rPr lang="en-GB" sz="1600" dirty="0"/>
            </a:br>
            <a:r>
              <a:rPr lang="en-GB" sz="1600" b="1" dirty="0"/>
              <a:t>* Cybersecurity: </a:t>
            </a:r>
            <a:r>
              <a:rPr lang="en-GB" sz="1600" dirty="0"/>
              <a:t>ensuring security in increasingly open architectures and countering intrusions.</a:t>
            </a:r>
            <a:br>
              <a:rPr lang="en-GB" sz="1600" dirty="0"/>
            </a:br>
            <a:r>
              <a:rPr lang="en-GB" sz="1600" b="1" dirty="0"/>
              <a:t>* Big data: </a:t>
            </a:r>
            <a:r>
              <a:rPr lang="en-GB" sz="1600" dirty="0"/>
              <a:t>exploiting vast amounts of sensor and monitoring data for on-condition and preventive maintenance, more efficient operations and improved design.</a:t>
            </a:r>
            <a:br>
              <a:rPr lang="en-GB" sz="1600" dirty="0"/>
            </a:br>
            <a:r>
              <a:rPr lang="en-GB" sz="1600" b="1" dirty="0"/>
              <a:t>* Artificial intelligence: </a:t>
            </a:r>
            <a:r>
              <a:rPr lang="en-GB" sz="1600" dirty="0"/>
              <a:t>using big data for learning processes of artificial Intelligence and its domain of safe application and risks.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en-GB" sz="1600" b="1" dirty="0"/>
              <a:t>* New materials: </a:t>
            </a:r>
            <a:r>
              <a:rPr lang="en-GB" sz="1600" dirty="0"/>
              <a:t>for lightweight structures, high-temperatures and stresses, special conditions.</a:t>
            </a:r>
            <a:br>
              <a:rPr lang="en-GB" sz="1600" dirty="0"/>
            </a:br>
            <a:r>
              <a:rPr lang="en-GB" sz="1600" b="1" dirty="0"/>
              <a:t>* Nanotechnologies and nanotube structures: </a:t>
            </a:r>
            <a:r>
              <a:rPr lang="en-GB" sz="1600" dirty="0"/>
              <a:t>micromechanical devices, morphing technologies and mostly hollow stiff structures.</a:t>
            </a:r>
          </a:p>
        </p:txBody>
      </p:sp>
    </p:spTree>
    <p:extLst>
      <p:ext uri="{BB962C8B-B14F-4D97-AF65-F5344CB8AC3E}">
        <p14:creationId xmlns:p14="http://schemas.microsoft.com/office/powerpoint/2010/main" val="40134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440" y="394971"/>
            <a:ext cx="8492691" cy="1325563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lang="en-GB" sz="3600" b="1" dirty="0">
                <a:solidFill>
                  <a:srgbClr val="0071B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Areas of Cooperation Beyond Europe´s Borders</a:t>
            </a:r>
            <a:endParaRPr lang="pt-PT" sz="3600" b="1" dirty="0">
              <a:solidFill>
                <a:srgbClr val="0071B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918210" y="1427580"/>
            <a:ext cx="1038184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1600" b="1" dirty="0"/>
              <a:t>* Air traffic management: </a:t>
            </a:r>
            <a:r>
              <a:rPr lang="en-GB" sz="1600" dirty="0"/>
              <a:t>ensuring seamless integration of air transport across continents and oceans even if  diverse systems are used.</a:t>
            </a:r>
            <a:br>
              <a:rPr lang="en-GB" sz="1600" dirty="0"/>
            </a:br>
            <a:r>
              <a:rPr lang="en-GB" sz="1600" b="1" dirty="0"/>
              <a:t> * Harmonized certification: </a:t>
            </a:r>
            <a:r>
              <a:rPr lang="en-GB" sz="1600" dirty="0"/>
              <a:t>establishing agreed worldwide standards avoiding costly repetitive demonstrations and reducing the scope for disguised protectionism.</a:t>
            </a:r>
            <a:br>
              <a:rPr lang="en-GB" sz="1600" dirty="0"/>
            </a:br>
            <a:r>
              <a:rPr lang="en-GB" sz="1600" b="1" dirty="0"/>
              <a:t>* Improving safety: </a:t>
            </a:r>
            <a:r>
              <a:rPr lang="en-GB" sz="1600" dirty="0"/>
              <a:t>increasing further the safety of aviation as the safest means of transport and spreading the highest standards more evenly across the globe.</a:t>
            </a:r>
            <a:br>
              <a:rPr lang="en-GB" sz="1600" dirty="0"/>
            </a:br>
            <a:r>
              <a:rPr lang="en-GB" sz="1600" b="1" dirty="0"/>
              <a:t>* Ensuring security: </a:t>
            </a:r>
            <a:r>
              <a:rPr lang="en-GB" sz="1600" dirty="0"/>
              <a:t>making sure that security matches the standards of safety in aviation, by devising procedures and practices that foil malicious actions.</a:t>
            </a:r>
            <a:br>
              <a:rPr lang="en-GB" sz="1600" dirty="0"/>
            </a:br>
            <a:r>
              <a:rPr lang="en-GB" sz="1600" b="1" dirty="0"/>
              <a:t>* Fair trade: </a:t>
            </a:r>
            <a:r>
              <a:rPr lang="en-GB" sz="1600" dirty="0"/>
              <a:t>fostering an open and level playing field so that all citizens of the world have equal access to the benefits of air travel.</a:t>
            </a:r>
            <a:br>
              <a:rPr lang="en-GB" sz="1600" dirty="0"/>
            </a:br>
            <a:r>
              <a:rPr lang="en-GB" sz="1600" b="1" dirty="0"/>
              <a:t>* Open markets: </a:t>
            </a:r>
            <a:r>
              <a:rPr lang="en-GB" sz="1600" dirty="0"/>
              <a:t>strengthening the supremacy of efficiency, quality and social and environmental responsibility over other local vested interests.</a:t>
            </a:r>
            <a:br>
              <a:rPr lang="en-GB" sz="1600" dirty="0"/>
            </a:b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534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1198</Words>
  <Application>Microsoft Office PowerPoint</Application>
  <PresentationFormat>Niestandardowy</PresentationFormat>
  <Paragraphs>180</Paragraphs>
  <Slides>15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Tema do Office</vt:lpstr>
      <vt:lpstr>Prezentacja programu PowerPoint</vt:lpstr>
      <vt:lpstr>Prezentacja programu PowerPoint</vt:lpstr>
      <vt:lpstr>PARE – Consortium (15 partners)</vt:lpstr>
      <vt:lpstr>PARE - Consortium</vt:lpstr>
      <vt:lpstr>1. Objectives of the PARE</vt:lpstr>
      <vt:lpstr>2. Assessment of Progress towards the ACARE Goals</vt:lpstr>
      <vt:lpstr>3. Focus on Long-Range Air Transport</vt:lpstr>
      <vt:lpstr>4. Emerging Technologies Relevant to Aviation</vt:lpstr>
      <vt:lpstr>5. Areas of Cooperation Beyond Europe´s Borders</vt:lpstr>
      <vt:lpstr>6. Increasing the Participation of Women in Aeronautics</vt:lpstr>
      <vt:lpstr>7. Attracting Young Talent to Aeronautics</vt:lpstr>
      <vt:lpstr>8. Outputs of PARE</vt:lpstr>
      <vt:lpstr>8. The Report Year I – ready!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Nuno Pereira</dc:creator>
  <cp:lastModifiedBy>Admin</cp:lastModifiedBy>
  <cp:revision>119</cp:revision>
  <dcterms:created xsi:type="dcterms:W3CDTF">2016-11-06T16:27:51Z</dcterms:created>
  <dcterms:modified xsi:type="dcterms:W3CDTF">2018-12-04T06:16:13Z</dcterms:modified>
</cp:coreProperties>
</file>